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4" r:id="rId1"/>
  </p:sldMasterIdLst>
  <p:notesMasterIdLst>
    <p:notesMasterId r:id="rId25"/>
  </p:notesMasterIdLst>
  <p:sldIdLst>
    <p:sldId id="256" r:id="rId2"/>
    <p:sldId id="257" r:id="rId3"/>
    <p:sldId id="259" r:id="rId4"/>
    <p:sldId id="258" r:id="rId5"/>
    <p:sldId id="261" r:id="rId6"/>
    <p:sldId id="273" r:id="rId7"/>
    <p:sldId id="274" r:id="rId8"/>
    <p:sldId id="262" r:id="rId9"/>
    <p:sldId id="263" r:id="rId10"/>
    <p:sldId id="267" r:id="rId11"/>
    <p:sldId id="265" r:id="rId12"/>
    <p:sldId id="269" r:id="rId13"/>
    <p:sldId id="270" r:id="rId14"/>
    <p:sldId id="275" r:id="rId15"/>
    <p:sldId id="277" r:id="rId16"/>
    <p:sldId id="276" r:id="rId17"/>
    <p:sldId id="271" r:id="rId18"/>
    <p:sldId id="272" r:id="rId19"/>
    <p:sldId id="278" r:id="rId20"/>
    <p:sldId id="279" r:id="rId21"/>
    <p:sldId id="282" r:id="rId22"/>
    <p:sldId id="281" r:id="rId23"/>
    <p:sldId id="280" r:id="rId2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57" d="100"/>
          <a:sy n="57" d="100"/>
        </p:scale>
        <p:origin x="-1632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notesMaster" Target="notesMasters/notesMaster1.xml"/><Relationship Id="rId26" Type="http://schemas.openxmlformats.org/officeDocument/2006/relationships/printerSettings" Target="printerSettings/printerSettings1.bin"/><Relationship Id="rId27" Type="http://schemas.openxmlformats.org/officeDocument/2006/relationships/presProps" Target="presProps.xml"/><Relationship Id="rId28" Type="http://schemas.openxmlformats.org/officeDocument/2006/relationships/viewProps" Target="viewProps.xml"/><Relationship Id="rId29" Type="http://schemas.openxmlformats.org/officeDocument/2006/relationships/theme" Target="theme/theme1.xml"/><Relationship Id="rId3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g"/><Relationship Id="rId2" Type="http://schemas.openxmlformats.org/officeDocument/2006/relationships/image" Target="../media/image3.jp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g"/><Relationship Id="rId2" Type="http://schemas.openxmlformats.org/officeDocument/2006/relationships/image" Target="../media/image3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1CF76E1-141E-CB47-8320-6C299FEE5293}" type="doc">
      <dgm:prSet loTypeId="urn:microsoft.com/office/officeart/2005/8/layout/vList3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207DB89-F695-E844-A1E7-60DAF7805F89}">
      <dgm:prSet phldrT="[Text]"/>
      <dgm:spPr/>
      <dgm:t>
        <a:bodyPr/>
        <a:lstStyle/>
        <a:p>
          <a:r>
            <a:rPr lang="en-US" dirty="0" smtClean="0"/>
            <a:t>Day 1</a:t>
          </a:r>
        </a:p>
      </dgm:t>
    </dgm:pt>
    <dgm:pt modelId="{E05C638A-E4E7-024A-8FA8-AE0B238A4E80}" type="parTrans" cxnId="{36990CC1-72FC-0543-8438-6C64FA5F0893}">
      <dgm:prSet/>
      <dgm:spPr/>
      <dgm:t>
        <a:bodyPr/>
        <a:lstStyle/>
        <a:p>
          <a:endParaRPr lang="en-US"/>
        </a:p>
      </dgm:t>
    </dgm:pt>
    <dgm:pt modelId="{2C422D45-D991-4540-ABDF-A59669F16079}" type="sibTrans" cxnId="{36990CC1-72FC-0543-8438-6C64FA5F0893}">
      <dgm:prSet/>
      <dgm:spPr/>
      <dgm:t>
        <a:bodyPr/>
        <a:lstStyle/>
        <a:p>
          <a:endParaRPr lang="en-US"/>
        </a:p>
      </dgm:t>
    </dgm:pt>
    <dgm:pt modelId="{08A9B14C-7434-C943-BBD5-7B03A555F306}">
      <dgm:prSet phldrT="[Text]"/>
      <dgm:spPr/>
      <dgm:t>
        <a:bodyPr/>
        <a:lstStyle/>
        <a:p>
          <a:r>
            <a:rPr lang="en-US" dirty="0" smtClean="0"/>
            <a:t>Day 2</a:t>
          </a:r>
          <a:endParaRPr lang="en-US" dirty="0"/>
        </a:p>
      </dgm:t>
    </dgm:pt>
    <dgm:pt modelId="{E161C2A0-2E06-D946-A639-3945CDC4019D}" type="parTrans" cxnId="{97537D66-3D36-5F4B-96FC-276E17A09C7D}">
      <dgm:prSet/>
      <dgm:spPr/>
      <dgm:t>
        <a:bodyPr/>
        <a:lstStyle/>
        <a:p>
          <a:endParaRPr lang="en-US"/>
        </a:p>
      </dgm:t>
    </dgm:pt>
    <dgm:pt modelId="{7518B9F7-DF23-4742-9B09-15E0109705A8}" type="sibTrans" cxnId="{97537D66-3D36-5F4B-96FC-276E17A09C7D}">
      <dgm:prSet/>
      <dgm:spPr/>
      <dgm:t>
        <a:bodyPr/>
        <a:lstStyle/>
        <a:p>
          <a:endParaRPr lang="en-US"/>
        </a:p>
      </dgm:t>
    </dgm:pt>
    <dgm:pt modelId="{B523E8F8-AD2F-1442-90FF-0C8FEF23C9CC}">
      <dgm:prSet phldrT="[Text]"/>
      <dgm:spPr/>
      <dgm:t>
        <a:bodyPr/>
        <a:lstStyle/>
        <a:p>
          <a:r>
            <a:rPr lang="en-US" dirty="0" smtClean="0"/>
            <a:t>Magnetoreception</a:t>
          </a:r>
          <a:endParaRPr lang="en-US" dirty="0"/>
        </a:p>
      </dgm:t>
    </dgm:pt>
    <dgm:pt modelId="{7EF813AA-334C-E549-A670-2F5E59150364}" type="parTrans" cxnId="{D65E7928-26BE-1F4E-AA01-3A9E230019DB}">
      <dgm:prSet/>
      <dgm:spPr/>
      <dgm:t>
        <a:bodyPr/>
        <a:lstStyle/>
        <a:p>
          <a:endParaRPr lang="en-US"/>
        </a:p>
      </dgm:t>
    </dgm:pt>
    <dgm:pt modelId="{CFF053D8-9C87-964D-B1F2-39E5035EF8F0}" type="sibTrans" cxnId="{D65E7928-26BE-1F4E-AA01-3A9E230019DB}">
      <dgm:prSet/>
      <dgm:spPr/>
      <dgm:t>
        <a:bodyPr/>
        <a:lstStyle/>
        <a:p>
          <a:endParaRPr lang="en-US"/>
        </a:p>
      </dgm:t>
    </dgm:pt>
    <dgm:pt modelId="{1B12566E-AD1C-4642-9A10-8FB9A8D3CE72}">
      <dgm:prSet phldrT="[Text]"/>
      <dgm:spPr/>
      <dgm:t>
        <a:bodyPr/>
        <a:lstStyle/>
        <a:p>
          <a:r>
            <a:rPr lang="en-US" dirty="0" smtClean="0"/>
            <a:t>Circular statistics</a:t>
          </a:r>
          <a:endParaRPr lang="en-US" dirty="0"/>
        </a:p>
      </dgm:t>
    </dgm:pt>
    <dgm:pt modelId="{555E3A96-0B2C-0948-BBDF-DE08719D5498}" type="parTrans" cxnId="{A5A4CE07-5340-FB4B-B4D0-F86D26238467}">
      <dgm:prSet/>
      <dgm:spPr/>
      <dgm:t>
        <a:bodyPr/>
        <a:lstStyle/>
        <a:p>
          <a:endParaRPr lang="en-US"/>
        </a:p>
      </dgm:t>
    </dgm:pt>
    <dgm:pt modelId="{E0A5ED7E-BF4A-DE4A-8D7B-A44A796901A7}" type="sibTrans" cxnId="{A5A4CE07-5340-FB4B-B4D0-F86D26238467}">
      <dgm:prSet/>
      <dgm:spPr/>
      <dgm:t>
        <a:bodyPr/>
        <a:lstStyle/>
        <a:p>
          <a:endParaRPr lang="en-US"/>
        </a:p>
      </dgm:t>
    </dgm:pt>
    <dgm:pt modelId="{251ECEEF-5F96-4C48-AA72-4238FD226943}">
      <dgm:prSet phldrT="[Text]"/>
      <dgm:spPr/>
      <dgm:t>
        <a:bodyPr/>
        <a:lstStyle/>
        <a:p>
          <a:r>
            <a:rPr lang="en-US" dirty="0" smtClean="0"/>
            <a:t>Prep Experiment</a:t>
          </a:r>
          <a:endParaRPr lang="en-US" dirty="0"/>
        </a:p>
      </dgm:t>
    </dgm:pt>
    <dgm:pt modelId="{37967DC7-B696-6643-8DEB-9304DD85F905}" type="parTrans" cxnId="{C40E6A99-0974-A448-9F05-0912F29D4441}">
      <dgm:prSet/>
      <dgm:spPr/>
      <dgm:t>
        <a:bodyPr/>
        <a:lstStyle/>
        <a:p>
          <a:endParaRPr lang="en-US"/>
        </a:p>
      </dgm:t>
    </dgm:pt>
    <dgm:pt modelId="{1DC41B0E-2F0F-A544-9CDE-DD7A7D78BD5D}" type="sibTrans" cxnId="{C40E6A99-0974-A448-9F05-0912F29D4441}">
      <dgm:prSet/>
      <dgm:spPr/>
      <dgm:t>
        <a:bodyPr/>
        <a:lstStyle/>
        <a:p>
          <a:endParaRPr lang="en-US"/>
        </a:p>
      </dgm:t>
    </dgm:pt>
    <dgm:pt modelId="{FB3FDC74-5100-F94A-9C7C-B73A73EF7BB3}">
      <dgm:prSet phldrT="[Text]"/>
      <dgm:spPr/>
      <dgm:t>
        <a:bodyPr/>
        <a:lstStyle/>
        <a:p>
          <a:r>
            <a:rPr lang="en-US" dirty="0" smtClean="0"/>
            <a:t>Perform Pill bug experiment</a:t>
          </a:r>
          <a:endParaRPr lang="en-US" dirty="0"/>
        </a:p>
      </dgm:t>
    </dgm:pt>
    <dgm:pt modelId="{903192B2-A608-4A40-8D23-CD8A3EED55A4}" type="parTrans" cxnId="{C6D481B5-8881-DE4D-8E71-57A6430C43DE}">
      <dgm:prSet/>
      <dgm:spPr/>
      <dgm:t>
        <a:bodyPr/>
        <a:lstStyle/>
        <a:p>
          <a:endParaRPr lang="en-US"/>
        </a:p>
      </dgm:t>
    </dgm:pt>
    <dgm:pt modelId="{176CE9D4-159A-A347-A6E8-C0AFD4C9630B}" type="sibTrans" cxnId="{C6D481B5-8881-DE4D-8E71-57A6430C43DE}">
      <dgm:prSet/>
      <dgm:spPr/>
      <dgm:t>
        <a:bodyPr/>
        <a:lstStyle/>
        <a:p>
          <a:endParaRPr lang="en-US"/>
        </a:p>
      </dgm:t>
    </dgm:pt>
    <dgm:pt modelId="{9A80A42D-F7BD-D946-93EC-33EC74A24C6B}">
      <dgm:prSet phldrT="[Text]"/>
      <dgm:spPr/>
      <dgm:t>
        <a:bodyPr/>
        <a:lstStyle/>
        <a:p>
          <a:r>
            <a:rPr lang="en-US" dirty="0" smtClean="0"/>
            <a:t>Analyze our data!</a:t>
          </a:r>
          <a:endParaRPr lang="en-US" dirty="0"/>
        </a:p>
      </dgm:t>
    </dgm:pt>
    <dgm:pt modelId="{E4A66595-FEA3-6F42-8923-67BA818B428F}" type="parTrans" cxnId="{C5B28B6A-FB44-8E42-96F2-606A8CC38570}">
      <dgm:prSet/>
      <dgm:spPr/>
      <dgm:t>
        <a:bodyPr/>
        <a:lstStyle/>
        <a:p>
          <a:endParaRPr lang="en-US"/>
        </a:p>
      </dgm:t>
    </dgm:pt>
    <dgm:pt modelId="{76653904-8583-1940-B002-93F2F44FFDAD}" type="sibTrans" cxnId="{C5B28B6A-FB44-8E42-96F2-606A8CC38570}">
      <dgm:prSet/>
      <dgm:spPr/>
      <dgm:t>
        <a:bodyPr/>
        <a:lstStyle/>
        <a:p>
          <a:endParaRPr lang="en-US"/>
        </a:p>
      </dgm:t>
    </dgm:pt>
    <dgm:pt modelId="{66B66BF3-203A-BF4A-8D97-21513CC13883}" type="pres">
      <dgm:prSet presAssocID="{F1CF76E1-141E-CB47-8320-6C299FEE5293}" presName="linearFlow" presStyleCnt="0">
        <dgm:presLayoutVars>
          <dgm:dir/>
          <dgm:resizeHandles val="exact"/>
        </dgm:presLayoutVars>
      </dgm:prSet>
      <dgm:spPr/>
    </dgm:pt>
    <dgm:pt modelId="{1662F4AB-0B52-9B46-AA4C-09683804A455}" type="pres">
      <dgm:prSet presAssocID="{D207DB89-F695-E844-A1E7-60DAF7805F89}" presName="composite" presStyleCnt="0"/>
      <dgm:spPr/>
    </dgm:pt>
    <dgm:pt modelId="{278678BA-F4EE-8749-9EB4-F20210E7B09E}" type="pres">
      <dgm:prSet presAssocID="{D207DB89-F695-E844-A1E7-60DAF7805F89}" presName="imgShp" presStyleLbl="fgImgPlac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3000" b="-13000"/>
          </a:stretch>
        </a:blipFill>
      </dgm:spPr>
    </dgm:pt>
    <dgm:pt modelId="{3AA8F0A0-212F-6646-8D55-060453997D2F}" type="pres">
      <dgm:prSet presAssocID="{D207DB89-F695-E844-A1E7-60DAF7805F89}" presName="txShp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D095170-F200-0A4D-8B5B-5B12175D3556}" type="pres">
      <dgm:prSet presAssocID="{2C422D45-D991-4540-ABDF-A59669F16079}" presName="spacing" presStyleCnt="0"/>
      <dgm:spPr/>
    </dgm:pt>
    <dgm:pt modelId="{7DF7A2AB-8229-D84B-A44F-4583BB61CB12}" type="pres">
      <dgm:prSet presAssocID="{08A9B14C-7434-C943-BBD5-7B03A555F306}" presName="composite" presStyleCnt="0"/>
      <dgm:spPr/>
    </dgm:pt>
    <dgm:pt modelId="{1DC55750-B6E5-A547-ABA6-2A3B39AD02AE}" type="pres">
      <dgm:prSet presAssocID="{08A9B14C-7434-C943-BBD5-7B03A555F306}" presName="imgShp" presStyleLbl="fgImgPlace1" presStyleIdx="1" presStyleCnt="2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</dgm:spPr>
    </dgm:pt>
    <dgm:pt modelId="{8D02FE23-2C7D-204A-BE3E-CB68F1A7B932}" type="pres">
      <dgm:prSet presAssocID="{08A9B14C-7434-C943-BBD5-7B03A555F306}" presName="txShp" presStyleLbl="node1" presStyleIdx="1" presStyleCnt="2">
        <dgm:presLayoutVars>
          <dgm:bulletEnabled val="1"/>
        </dgm:presLayoutVars>
      </dgm:prSet>
      <dgm:spPr/>
    </dgm:pt>
  </dgm:ptLst>
  <dgm:cxnLst>
    <dgm:cxn modelId="{C5B28B6A-FB44-8E42-96F2-606A8CC38570}" srcId="{08A9B14C-7434-C943-BBD5-7B03A555F306}" destId="{9A80A42D-F7BD-D946-93EC-33EC74A24C6B}" srcOrd="1" destOrd="0" parTransId="{E4A66595-FEA3-6F42-8923-67BA818B428F}" sibTransId="{76653904-8583-1940-B002-93F2F44FFDAD}"/>
    <dgm:cxn modelId="{345ADB44-C201-4A48-9B2F-C41AC8D60F4D}" type="presOf" srcId="{251ECEEF-5F96-4C48-AA72-4238FD226943}" destId="{3AA8F0A0-212F-6646-8D55-060453997D2F}" srcOrd="0" destOrd="3" presId="urn:microsoft.com/office/officeart/2005/8/layout/vList3"/>
    <dgm:cxn modelId="{D65E7928-26BE-1F4E-AA01-3A9E230019DB}" srcId="{D207DB89-F695-E844-A1E7-60DAF7805F89}" destId="{B523E8F8-AD2F-1442-90FF-0C8FEF23C9CC}" srcOrd="0" destOrd="0" parTransId="{7EF813AA-334C-E549-A670-2F5E59150364}" sibTransId="{CFF053D8-9C87-964D-B1F2-39E5035EF8F0}"/>
    <dgm:cxn modelId="{B3132F2B-2A5E-AF42-9AD9-ECC6E52058DF}" type="presOf" srcId="{F1CF76E1-141E-CB47-8320-6C299FEE5293}" destId="{66B66BF3-203A-BF4A-8D97-21513CC13883}" srcOrd="0" destOrd="0" presId="urn:microsoft.com/office/officeart/2005/8/layout/vList3"/>
    <dgm:cxn modelId="{C40E6A99-0974-A448-9F05-0912F29D4441}" srcId="{D207DB89-F695-E844-A1E7-60DAF7805F89}" destId="{251ECEEF-5F96-4C48-AA72-4238FD226943}" srcOrd="2" destOrd="0" parTransId="{37967DC7-B696-6643-8DEB-9304DD85F905}" sibTransId="{1DC41B0E-2F0F-A544-9CDE-DD7A7D78BD5D}"/>
    <dgm:cxn modelId="{98E63A22-0E33-1048-8F60-E2A98E79A2A7}" type="presOf" srcId="{1B12566E-AD1C-4642-9A10-8FB9A8D3CE72}" destId="{3AA8F0A0-212F-6646-8D55-060453997D2F}" srcOrd="0" destOrd="2" presId="urn:microsoft.com/office/officeart/2005/8/layout/vList3"/>
    <dgm:cxn modelId="{C6D481B5-8881-DE4D-8E71-57A6430C43DE}" srcId="{08A9B14C-7434-C943-BBD5-7B03A555F306}" destId="{FB3FDC74-5100-F94A-9C7C-B73A73EF7BB3}" srcOrd="0" destOrd="0" parTransId="{903192B2-A608-4A40-8D23-CD8A3EED55A4}" sibTransId="{176CE9D4-159A-A347-A6E8-C0AFD4C9630B}"/>
    <dgm:cxn modelId="{8861FCF2-CB44-9942-AE7B-4D1070B4E43E}" type="presOf" srcId="{B523E8F8-AD2F-1442-90FF-0C8FEF23C9CC}" destId="{3AA8F0A0-212F-6646-8D55-060453997D2F}" srcOrd="0" destOrd="1" presId="urn:microsoft.com/office/officeart/2005/8/layout/vList3"/>
    <dgm:cxn modelId="{0C29F5E8-93CF-E545-8769-0EB0D2557B76}" type="presOf" srcId="{9A80A42D-F7BD-D946-93EC-33EC74A24C6B}" destId="{8D02FE23-2C7D-204A-BE3E-CB68F1A7B932}" srcOrd="0" destOrd="2" presId="urn:microsoft.com/office/officeart/2005/8/layout/vList3"/>
    <dgm:cxn modelId="{980EA456-0833-B047-A373-C73B1CBB86C1}" type="presOf" srcId="{FB3FDC74-5100-F94A-9C7C-B73A73EF7BB3}" destId="{8D02FE23-2C7D-204A-BE3E-CB68F1A7B932}" srcOrd="0" destOrd="1" presId="urn:microsoft.com/office/officeart/2005/8/layout/vList3"/>
    <dgm:cxn modelId="{97537D66-3D36-5F4B-96FC-276E17A09C7D}" srcId="{F1CF76E1-141E-CB47-8320-6C299FEE5293}" destId="{08A9B14C-7434-C943-BBD5-7B03A555F306}" srcOrd="1" destOrd="0" parTransId="{E161C2A0-2E06-D946-A639-3945CDC4019D}" sibTransId="{7518B9F7-DF23-4742-9B09-15E0109705A8}"/>
    <dgm:cxn modelId="{36990CC1-72FC-0543-8438-6C64FA5F0893}" srcId="{F1CF76E1-141E-CB47-8320-6C299FEE5293}" destId="{D207DB89-F695-E844-A1E7-60DAF7805F89}" srcOrd="0" destOrd="0" parTransId="{E05C638A-E4E7-024A-8FA8-AE0B238A4E80}" sibTransId="{2C422D45-D991-4540-ABDF-A59669F16079}"/>
    <dgm:cxn modelId="{80508CFC-37F2-104A-8CD9-FDB2C8664310}" type="presOf" srcId="{D207DB89-F695-E844-A1E7-60DAF7805F89}" destId="{3AA8F0A0-212F-6646-8D55-060453997D2F}" srcOrd="0" destOrd="0" presId="urn:microsoft.com/office/officeart/2005/8/layout/vList3"/>
    <dgm:cxn modelId="{C5DC3D51-3064-8F49-9CAE-4F6230C0016C}" type="presOf" srcId="{08A9B14C-7434-C943-BBD5-7B03A555F306}" destId="{8D02FE23-2C7D-204A-BE3E-CB68F1A7B932}" srcOrd="0" destOrd="0" presId="urn:microsoft.com/office/officeart/2005/8/layout/vList3"/>
    <dgm:cxn modelId="{A5A4CE07-5340-FB4B-B4D0-F86D26238467}" srcId="{D207DB89-F695-E844-A1E7-60DAF7805F89}" destId="{1B12566E-AD1C-4642-9A10-8FB9A8D3CE72}" srcOrd="1" destOrd="0" parTransId="{555E3A96-0B2C-0948-BBDF-DE08719D5498}" sibTransId="{E0A5ED7E-BF4A-DE4A-8D7B-A44A796901A7}"/>
    <dgm:cxn modelId="{22D696FE-3B87-E843-B7FE-6056F266352B}" type="presParOf" srcId="{66B66BF3-203A-BF4A-8D97-21513CC13883}" destId="{1662F4AB-0B52-9B46-AA4C-09683804A455}" srcOrd="0" destOrd="0" presId="urn:microsoft.com/office/officeart/2005/8/layout/vList3"/>
    <dgm:cxn modelId="{E7B35DAD-42F2-8949-81B9-C357B8CCCA46}" type="presParOf" srcId="{1662F4AB-0B52-9B46-AA4C-09683804A455}" destId="{278678BA-F4EE-8749-9EB4-F20210E7B09E}" srcOrd="0" destOrd="0" presId="urn:microsoft.com/office/officeart/2005/8/layout/vList3"/>
    <dgm:cxn modelId="{0B3413D3-BFC9-2C4D-A166-0E1396E15E35}" type="presParOf" srcId="{1662F4AB-0B52-9B46-AA4C-09683804A455}" destId="{3AA8F0A0-212F-6646-8D55-060453997D2F}" srcOrd="1" destOrd="0" presId="urn:microsoft.com/office/officeart/2005/8/layout/vList3"/>
    <dgm:cxn modelId="{E0867E6F-F5A2-E046-9F0C-395509CAA5B9}" type="presParOf" srcId="{66B66BF3-203A-BF4A-8D97-21513CC13883}" destId="{1D095170-F200-0A4D-8B5B-5B12175D3556}" srcOrd="1" destOrd="0" presId="urn:microsoft.com/office/officeart/2005/8/layout/vList3"/>
    <dgm:cxn modelId="{23BBEAB6-043D-BA46-A043-62F08AFB2707}" type="presParOf" srcId="{66B66BF3-203A-BF4A-8D97-21513CC13883}" destId="{7DF7A2AB-8229-D84B-A44F-4583BB61CB12}" srcOrd="2" destOrd="0" presId="urn:microsoft.com/office/officeart/2005/8/layout/vList3"/>
    <dgm:cxn modelId="{8A8E9177-0F99-114A-8425-30C716561A49}" type="presParOf" srcId="{7DF7A2AB-8229-D84B-A44F-4583BB61CB12}" destId="{1DC55750-B6E5-A547-ABA6-2A3B39AD02AE}" srcOrd="0" destOrd="0" presId="urn:microsoft.com/office/officeart/2005/8/layout/vList3"/>
    <dgm:cxn modelId="{97AD9B3F-57F0-F840-8DDC-90198DC2B648}" type="presParOf" srcId="{7DF7A2AB-8229-D84B-A44F-4583BB61CB12}" destId="{8D02FE23-2C7D-204A-BE3E-CB68F1A7B932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609E2B3-DCEF-5345-8E7A-B821AE14556E}" type="doc">
      <dgm:prSet loTypeId="urn:microsoft.com/office/officeart/2005/8/layout/arrow2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8E8D349-EFAD-2E4A-8F1A-8B8375A124F7}">
      <dgm:prSet phldrT="[Text]" custT="1"/>
      <dgm:spPr/>
      <dgm:t>
        <a:bodyPr/>
        <a:lstStyle/>
        <a:p>
          <a:r>
            <a:rPr lang="en-US" sz="2400" dirty="0" smtClean="0"/>
            <a:t>OSU</a:t>
          </a:r>
          <a:endParaRPr lang="en-US" sz="2400" dirty="0"/>
        </a:p>
      </dgm:t>
    </dgm:pt>
    <dgm:pt modelId="{71D4D681-E405-7849-8383-86A836FB948B}" type="sibTrans" cxnId="{7BBC1960-8F5F-9349-9D33-873DC9A8CDE1}">
      <dgm:prSet/>
      <dgm:spPr/>
      <dgm:t>
        <a:bodyPr/>
        <a:lstStyle/>
        <a:p>
          <a:endParaRPr lang="en-US"/>
        </a:p>
      </dgm:t>
    </dgm:pt>
    <dgm:pt modelId="{FFD53D83-807A-7840-A531-D4629C7856DC}" type="parTrans" cxnId="{7BBC1960-8F5F-9349-9D33-873DC9A8CDE1}">
      <dgm:prSet/>
      <dgm:spPr/>
      <dgm:t>
        <a:bodyPr/>
        <a:lstStyle/>
        <a:p>
          <a:endParaRPr lang="en-US"/>
        </a:p>
      </dgm:t>
    </dgm:pt>
    <dgm:pt modelId="{F59E7D67-F6C4-5B46-9680-1AFE4B05D8B1}">
      <dgm:prSet phldrT="[Text]" custT="1"/>
      <dgm:spPr/>
      <dgm:t>
        <a:bodyPr/>
        <a:lstStyle/>
        <a:p>
          <a:r>
            <a:rPr lang="en-US" sz="3600" dirty="0" smtClean="0"/>
            <a:t>UA</a:t>
          </a:r>
          <a:endParaRPr lang="en-US" sz="3600" dirty="0"/>
        </a:p>
      </dgm:t>
    </dgm:pt>
    <dgm:pt modelId="{FA7A7968-3D86-064A-BF9A-337CC42A8EA9}" type="sibTrans" cxnId="{F402355D-CF8B-5342-A61C-D43FE6120431}">
      <dgm:prSet/>
      <dgm:spPr/>
      <dgm:t>
        <a:bodyPr/>
        <a:lstStyle/>
        <a:p>
          <a:endParaRPr lang="en-US"/>
        </a:p>
      </dgm:t>
    </dgm:pt>
    <dgm:pt modelId="{28EA678A-EE11-E44D-AF15-05FB9B25D801}" type="parTrans" cxnId="{F402355D-CF8B-5342-A61C-D43FE6120431}">
      <dgm:prSet/>
      <dgm:spPr/>
      <dgm:t>
        <a:bodyPr/>
        <a:lstStyle/>
        <a:p>
          <a:endParaRPr lang="en-US"/>
        </a:p>
      </dgm:t>
    </dgm:pt>
    <dgm:pt modelId="{573BC17E-C06A-BD4A-AC6B-1C4048D26323}">
      <dgm:prSet phldrT="[Text]" custT="1"/>
      <dgm:spPr/>
      <dgm:t>
        <a:bodyPr/>
        <a:lstStyle/>
        <a:p>
          <a:r>
            <a:rPr lang="en-US" sz="2000" dirty="0" smtClean="0"/>
            <a:t>D</a:t>
          </a:r>
          <a:endParaRPr lang="en-US" sz="2000" dirty="0"/>
        </a:p>
      </dgm:t>
    </dgm:pt>
    <dgm:pt modelId="{3F8C393C-DF41-464D-88C1-AE10DBB59826}" type="sibTrans" cxnId="{224C4952-50E4-144A-AC82-99939A6858F4}">
      <dgm:prSet/>
      <dgm:spPr/>
      <dgm:t>
        <a:bodyPr/>
        <a:lstStyle/>
        <a:p>
          <a:endParaRPr lang="en-US"/>
        </a:p>
      </dgm:t>
    </dgm:pt>
    <dgm:pt modelId="{F0BD2C70-CE52-344A-99D2-AF53CD67F823}" type="parTrans" cxnId="{224C4952-50E4-144A-AC82-99939A6858F4}">
      <dgm:prSet/>
      <dgm:spPr/>
      <dgm:t>
        <a:bodyPr/>
        <a:lstStyle/>
        <a:p>
          <a:endParaRPr lang="en-US"/>
        </a:p>
      </dgm:t>
    </dgm:pt>
    <dgm:pt modelId="{61D3F550-491B-354B-8161-E09E659F2CBF}">
      <dgm:prSet phldrT="[Text]" custT="1"/>
      <dgm:spPr/>
      <dgm:t>
        <a:bodyPr/>
        <a:lstStyle/>
        <a:p>
          <a:r>
            <a:rPr lang="en-US" sz="1800" dirty="0" smtClean="0"/>
            <a:t>EDUNI</a:t>
          </a:r>
          <a:endParaRPr lang="en-US" sz="1800" dirty="0"/>
        </a:p>
      </dgm:t>
    </dgm:pt>
    <dgm:pt modelId="{ED00A6A2-F394-E246-844E-B956C483ECBB}" type="sibTrans" cxnId="{64B49B65-C8C1-824B-B22C-42D50FD75A3D}">
      <dgm:prSet/>
      <dgm:spPr/>
      <dgm:t>
        <a:bodyPr/>
        <a:lstStyle/>
        <a:p>
          <a:endParaRPr lang="en-US"/>
        </a:p>
      </dgm:t>
    </dgm:pt>
    <dgm:pt modelId="{08B18716-2804-764B-8274-D9302647AEA9}" type="parTrans" cxnId="{64B49B65-C8C1-824B-B22C-42D50FD75A3D}">
      <dgm:prSet/>
      <dgm:spPr/>
      <dgm:t>
        <a:bodyPr/>
        <a:lstStyle/>
        <a:p>
          <a:endParaRPr lang="en-US"/>
        </a:p>
      </dgm:t>
    </dgm:pt>
    <dgm:pt modelId="{3BC5990A-21AA-7742-A9DB-8A115A882FE9}" type="pres">
      <dgm:prSet presAssocID="{D609E2B3-DCEF-5345-8E7A-B821AE14556E}" presName="arrowDiagram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2ECE2600-B9C6-B940-9D26-FFA437D831D6}" type="pres">
      <dgm:prSet presAssocID="{D609E2B3-DCEF-5345-8E7A-B821AE14556E}" presName="arrow" presStyleLbl="bgShp" presStyleIdx="0" presStyleCnt="1"/>
      <dgm:spPr/>
    </dgm:pt>
    <dgm:pt modelId="{42A135C8-A08F-0D40-9DEB-520595369CC3}" type="pres">
      <dgm:prSet presAssocID="{D609E2B3-DCEF-5345-8E7A-B821AE14556E}" presName="arrowDiagram4" presStyleCnt="0"/>
      <dgm:spPr/>
    </dgm:pt>
    <dgm:pt modelId="{0FF152BB-AEEC-4B4A-96D7-D744E80A7003}" type="pres">
      <dgm:prSet presAssocID="{F8E8D349-EFAD-2E4A-8F1A-8B8375A124F7}" presName="bullet4a" presStyleLbl="node1" presStyleIdx="0" presStyleCnt="4"/>
      <dgm:spPr/>
    </dgm:pt>
    <dgm:pt modelId="{9616126A-7F74-4848-AC2F-7018736F844F}" type="pres">
      <dgm:prSet presAssocID="{F8E8D349-EFAD-2E4A-8F1A-8B8375A124F7}" presName="textBox4a" presStyleLbl="revTx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E4120A3-A1C9-9243-823F-FAC1BAC25D66}" type="pres">
      <dgm:prSet presAssocID="{F59E7D67-F6C4-5B46-9680-1AFE4B05D8B1}" presName="bullet4b" presStyleLbl="node1" presStyleIdx="1" presStyleCnt="4"/>
      <dgm:spPr/>
    </dgm:pt>
    <dgm:pt modelId="{9DBD674B-22F0-4A4F-ACBE-863B99568290}" type="pres">
      <dgm:prSet presAssocID="{F59E7D67-F6C4-5B46-9680-1AFE4B05D8B1}" presName="textBox4b" presStyleLbl="revTx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8BB73D9-8699-FC4F-BEE0-89391D4B80F6}" type="pres">
      <dgm:prSet presAssocID="{61D3F550-491B-354B-8161-E09E659F2CBF}" presName="bullet4c" presStyleLbl="node1" presStyleIdx="2" presStyleCnt="4"/>
      <dgm:spPr/>
    </dgm:pt>
    <dgm:pt modelId="{F3FA572C-1F48-3E4B-A737-47711573D917}" type="pres">
      <dgm:prSet presAssocID="{61D3F550-491B-354B-8161-E09E659F2CBF}" presName="textBox4c" presStyleLbl="revTx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CCF3A93-C3F3-214D-9CE4-89E562BA66BE}" type="pres">
      <dgm:prSet presAssocID="{573BC17E-C06A-BD4A-AC6B-1C4048D26323}" presName="bullet4d" presStyleLbl="node1" presStyleIdx="3" presStyleCnt="4"/>
      <dgm:spPr/>
    </dgm:pt>
    <dgm:pt modelId="{A4165025-B1E1-9A42-9422-15869142BCBC}" type="pres">
      <dgm:prSet presAssocID="{573BC17E-C06A-BD4A-AC6B-1C4048D26323}" presName="textBox4d" presStyleLbl="revTx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36F9FE1F-CB55-2E45-B6F2-29E77BA021D2}" type="presOf" srcId="{61D3F550-491B-354B-8161-E09E659F2CBF}" destId="{F3FA572C-1F48-3E4B-A737-47711573D917}" srcOrd="0" destOrd="0" presId="urn:microsoft.com/office/officeart/2005/8/layout/arrow2"/>
    <dgm:cxn modelId="{1C5642B9-D6EE-9942-A7FD-077AFC5387A3}" type="presOf" srcId="{F59E7D67-F6C4-5B46-9680-1AFE4B05D8B1}" destId="{9DBD674B-22F0-4A4F-ACBE-863B99568290}" srcOrd="0" destOrd="0" presId="urn:microsoft.com/office/officeart/2005/8/layout/arrow2"/>
    <dgm:cxn modelId="{224C4952-50E4-144A-AC82-99939A6858F4}" srcId="{D609E2B3-DCEF-5345-8E7A-B821AE14556E}" destId="{573BC17E-C06A-BD4A-AC6B-1C4048D26323}" srcOrd="3" destOrd="0" parTransId="{F0BD2C70-CE52-344A-99D2-AF53CD67F823}" sibTransId="{3F8C393C-DF41-464D-88C1-AE10DBB59826}"/>
    <dgm:cxn modelId="{64B49B65-C8C1-824B-B22C-42D50FD75A3D}" srcId="{D609E2B3-DCEF-5345-8E7A-B821AE14556E}" destId="{61D3F550-491B-354B-8161-E09E659F2CBF}" srcOrd="2" destOrd="0" parTransId="{08B18716-2804-764B-8274-D9302647AEA9}" sibTransId="{ED00A6A2-F394-E246-844E-B956C483ECBB}"/>
    <dgm:cxn modelId="{F402355D-CF8B-5342-A61C-D43FE6120431}" srcId="{D609E2B3-DCEF-5345-8E7A-B821AE14556E}" destId="{F59E7D67-F6C4-5B46-9680-1AFE4B05D8B1}" srcOrd="1" destOrd="0" parTransId="{28EA678A-EE11-E44D-AF15-05FB9B25D801}" sibTransId="{FA7A7968-3D86-064A-BF9A-337CC42A8EA9}"/>
    <dgm:cxn modelId="{38EC802A-68C7-4E45-9BDD-FED4B77C3EE9}" type="presOf" srcId="{F8E8D349-EFAD-2E4A-8F1A-8B8375A124F7}" destId="{9616126A-7F74-4848-AC2F-7018736F844F}" srcOrd="0" destOrd="0" presId="urn:microsoft.com/office/officeart/2005/8/layout/arrow2"/>
    <dgm:cxn modelId="{FAFC26BD-714C-1042-AB62-422C6A05A9FD}" type="presOf" srcId="{D609E2B3-DCEF-5345-8E7A-B821AE14556E}" destId="{3BC5990A-21AA-7742-A9DB-8A115A882FE9}" srcOrd="0" destOrd="0" presId="urn:microsoft.com/office/officeart/2005/8/layout/arrow2"/>
    <dgm:cxn modelId="{7BBC1960-8F5F-9349-9D33-873DC9A8CDE1}" srcId="{D609E2B3-DCEF-5345-8E7A-B821AE14556E}" destId="{F8E8D349-EFAD-2E4A-8F1A-8B8375A124F7}" srcOrd="0" destOrd="0" parTransId="{FFD53D83-807A-7840-A531-D4629C7856DC}" sibTransId="{71D4D681-E405-7849-8383-86A836FB948B}"/>
    <dgm:cxn modelId="{09829B4B-F900-274F-882B-4BCB6386EF6F}" type="presOf" srcId="{573BC17E-C06A-BD4A-AC6B-1C4048D26323}" destId="{A4165025-B1E1-9A42-9422-15869142BCBC}" srcOrd="0" destOrd="0" presId="urn:microsoft.com/office/officeart/2005/8/layout/arrow2"/>
    <dgm:cxn modelId="{593BAB01-178E-D74D-9EEB-F9E3F7DE171F}" type="presParOf" srcId="{3BC5990A-21AA-7742-A9DB-8A115A882FE9}" destId="{2ECE2600-B9C6-B940-9D26-FFA437D831D6}" srcOrd="0" destOrd="0" presId="urn:microsoft.com/office/officeart/2005/8/layout/arrow2"/>
    <dgm:cxn modelId="{70218AC0-913C-A046-A5F2-5AE09E104DCD}" type="presParOf" srcId="{3BC5990A-21AA-7742-A9DB-8A115A882FE9}" destId="{42A135C8-A08F-0D40-9DEB-520595369CC3}" srcOrd="1" destOrd="0" presId="urn:microsoft.com/office/officeart/2005/8/layout/arrow2"/>
    <dgm:cxn modelId="{13A4AED6-2162-E44E-8C3C-073DF06D8C09}" type="presParOf" srcId="{42A135C8-A08F-0D40-9DEB-520595369CC3}" destId="{0FF152BB-AEEC-4B4A-96D7-D744E80A7003}" srcOrd="0" destOrd="0" presId="urn:microsoft.com/office/officeart/2005/8/layout/arrow2"/>
    <dgm:cxn modelId="{BB5451C5-FA75-9141-9879-F881FC8A8097}" type="presParOf" srcId="{42A135C8-A08F-0D40-9DEB-520595369CC3}" destId="{9616126A-7F74-4848-AC2F-7018736F844F}" srcOrd="1" destOrd="0" presId="urn:microsoft.com/office/officeart/2005/8/layout/arrow2"/>
    <dgm:cxn modelId="{7D9ECE0E-60DC-904A-870F-DE4D3B4559E0}" type="presParOf" srcId="{42A135C8-A08F-0D40-9DEB-520595369CC3}" destId="{2E4120A3-A1C9-9243-823F-FAC1BAC25D66}" srcOrd="2" destOrd="0" presId="urn:microsoft.com/office/officeart/2005/8/layout/arrow2"/>
    <dgm:cxn modelId="{1F66BD84-92CA-264E-918B-9C0FB2CA9EC1}" type="presParOf" srcId="{42A135C8-A08F-0D40-9DEB-520595369CC3}" destId="{9DBD674B-22F0-4A4F-ACBE-863B99568290}" srcOrd="3" destOrd="0" presId="urn:microsoft.com/office/officeart/2005/8/layout/arrow2"/>
    <dgm:cxn modelId="{982A432C-F1B3-EA4B-BFBD-E6A26AFBB0E7}" type="presParOf" srcId="{42A135C8-A08F-0D40-9DEB-520595369CC3}" destId="{B8BB73D9-8699-FC4F-BEE0-89391D4B80F6}" srcOrd="4" destOrd="0" presId="urn:microsoft.com/office/officeart/2005/8/layout/arrow2"/>
    <dgm:cxn modelId="{1EEA06D4-5C04-2649-924E-46DEB75F4197}" type="presParOf" srcId="{42A135C8-A08F-0D40-9DEB-520595369CC3}" destId="{F3FA572C-1F48-3E4B-A737-47711573D917}" srcOrd="5" destOrd="0" presId="urn:microsoft.com/office/officeart/2005/8/layout/arrow2"/>
    <dgm:cxn modelId="{FB9EEA8E-5449-A241-BB6B-50B6A3E6B49B}" type="presParOf" srcId="{42A135C8-A08F-0D40-9DEB-520595369CC3}" destId="{DCCF3A93-C3F3-214D-9CE4-89E562BA66BE}" srcOrd="6" destOrd="0" presId="urn:microsoft.com/office/officeart/2005/8/layout/arrow2"/>
    <dgm:cxn modelId="{B6B38DD5-A7DF-6A47-961F-C2796AECEFA9}" type="presParOf" srcId="{42A135C8-A08F-0D40-9DEB-520595369CC3}" destId="{A4165025-B1E1-9A42-9422-15869142BCBC}" srcOrd="7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AA8F0A0-212F-6646-8D55-060453997D2F}">
      <dsp:nvSpPr>
        <dsp:cNvPr id="0" name=""/>
        <dsp:cNvSpPr/>
      </dsp:nvSpPr>
      <dsp:spPr>
        <a:xfrm rot="10800000">
          <a:off x="1797983" y="2344"/>
          <a:ext cx="5067300" cy="2086533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20103" tIns="125730" rIns="234696" bIns="125730" numCol="1" spcCol="1270" anchor="t" anchorCtr="0">
          <a:noAutofit/>
        </a:bodyPr>
        <a:lstStyle/>
        <a:p>
          <a:pPr lvl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300" kern="1200" dirty="0" smtClean="0"/>
            <a:t>Day 1</a:t>
          </a:r>
        </a:p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600" kern="1200" dirty="0" smtClean="0"/>
            <a:t>Magnetoreception</a:t>
          </a:r>
          <a:endParaRPr lang="en-US" sz="2600" kern="1200" dirty="0"/>
        </a:p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600" kern="1200" dirty="0" smtClean="0"/>
            <a:t>Circular statistics</a:t>
          </a:r>
          <a:endParaRPr lang="en-US" sz="2600" kern="1200" dirty="0"/>
        </a:p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600" kern="1200" dirty="0" smtClean="0"/>
            <a:t>Prep Experiment</a:t>
          </a:r>
          <a:endParaRPr lang="en-US" sz="2600" kern="1200" dirty="0"/>
        </a:p>
      </dsp:txBody>
      <dsp:txXfrm rot="10800000">
        <a:off x="2319616" y="2344"/>
        <a:ext cx="4545667" cy="2086533"/>
      </dsp:txXfrm>
    </dsp:sp>
    <dsp:sp modelId="{278678BA-F4EE-8749-9EB4-F20210E7B09E}">
      <dsp:nvSpPr>
        <dsp:cNvPr id="0" name=""/>
        <dsp:cNvSpPr/>
      </dsp:nvSpPr>
      <dsp:spPr>
        <a:xfrm>
          <a:off x="754716" y="2344"/>
          <a:ext cx="2086533" cy="2086533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3000" b="-13000"/>
          </a:stretch>
        </a:blip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8D02FE23-2C7D-204A-BE3E-CB68F1A7B932}">
      <dsp:nvSpPr>
        <dsp:cNvPr id="0" name=""/>
        <dsp:cNvSpPr/>
      </dsp:nvSpPr>
      <dsp:spPr>
        <a:xfrm rot="10800000">
          <a:off x="1797983" y="2711722"/>
          <a:ext cx="5067300" cy="2086533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20103" tIns="125730" rIns="234696" bIns="125730" numCol="1" spcCol="1270" anchor="t" anchorCtr="0">
          <a:noAutofit/>
        </a:bodyPr>
        <a:lstStyle/>
        <a:p>
          <a:pPr lvl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300" kern="1200" dirty="0" smtClean="0"/>
            <a:t>Day 2</a:t>
          </a:r>
          <a:endParaRPr lang="en-US" sz="3300" kern="1200" dirty="0"/>
        </a:p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600" kern="1200" dirty="0" smtClean="0"/>
            <a:t>Perform Pill bug experiment</a:t>
          </a:r>
          <a:endParaRPr lang="en-US" sz="2600" kern="1200" dirty="0"/>
        </a:p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600" kern="1200" dirty="0" smtClean="0"/>
            <a:t>Analyze our data!</a:t>
          </a:r>
          <a:endParaRPr lang="en-US" sz="2600" kern="1200" dirty="0"/>
        </a:p>
      </dsp:txBody>
      <dsp:txXfrm rot="10800000">
        <a:off x="2319616" y="2711722"/>
        <a:ext cx="4545667" cy="2086533"/>
      </dsp:txXfrm>
    </dsp:sp>
    <dsp:sp modelId="{1DC55750-B6E5-A547-ABA6-2A3B39AD02AE}">
      <dsp:nvSpPr>
        <dsp:cNvPr id="0" name=""/>
        <dsp:cNvSpPr/>
      </dsp:nvSpPr>
      <dsp:spPr>
        <a:xfrm>
          <a:off x="754716" y="2711722"/>
          <a:ext cx="2086533" cy="2086533"/>
        </a:xfrm>
        <a:prstGeom prst="ellipse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ECE2600-B9C6-B940-9D26-FFA437D831D6}">
      <dsp:nvSpPr>
        <dsp:cNvPr id="0" name=""/>
        <dsp:cNvSpPr/>
      </dsp:nvSpPr>
      <dsp:spPr>
        <a:xfrm>
          <a:off x="0" y="175123"/>
          <a:ext cx="8405939" cy="5253711"/>
        </a:xfrm>
        <a:prstGeom prst="swooshArrow">
          <a:avLst>
            <a:gd name="adj1" fmla="val 25000"/>
            <a:gd name="adj2" fmla="val 25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0FF152BB-AEEC-4B4A-96D7-D744E80A7003}">
      <dsp:nvSpPr>
        <dsp:cNvPr id="0" name=""/>
        <dsp:cNvSpPr/>
      </dsp:nvSpPr>
      <dsp:spPr>
        <a:xfrm>
          <a:off x="827984" y="4081783"/>
          <a:ext cx="193336" cy="19333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616126A-7F74-4848-AC2F-7018736F844F}">
      <dsp:nvSpPr>
        <dsp:cNvPr id="0" name=""/>
        <dsp:cNvSpPr/>
      </dsp:nvSpPr>
      <dsp:spPr>
        <a:xfrm>
          <a:off x="924653" y="4178452"/>
          <a:ext cx="1437415" cy="125038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445" tIns="0" rIns="0" bIns="0" numCol="1" spcCol="1270" anchor="t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OSU</a:t>
          </a:r>
          <a:endParaRPr lang="en-US" sz="2400" kern="1200" dirty="0"/>
        </a:p>
      </dsp:txBody>
      <dsp:txXfrm>
        <a:off x="924653" y="4178452"/>
        <a:ext cx="1437415" cy="1250383"/>
      </dsp:txXfrm>
    </dsp:sp>
    <dsp:sp modelId="{2E4120A3-A1C9-9243-823F-FAC1BAC25D66}">
      <dsp:nvSpPr>
        <dsp:cNvPr id="0" name=""/>
        <dsp:cNvSpPr/>
      </dsp:nvSpPr>
      <dsp:spPr>
        <a:xfrm>
          <a:off x="2193950" y="2859770"/>
          <a:ext cx="336237" cy="33623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DBD674B-22F0-4A4F-ACBE-863B99568290}">
      <dsp:nvSpPr>
        <dsp:cNvPr id="0" name=""/>
        <dsp:cNvSpPr/>
      </dsp:nvSpPr>
      <dsp:spPr>
        <a:xfrm>
          <a:off x="2362068" y="3027889"/>
          <a:ext cx="1765247" cy="24009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8165" tIns="0" rIns="0" bIns="0" numCol="1" spcCol="1270" anchor="t" anchorCtr="0">
          <a:noAutofit/>
        </a:bodyPr>
        <a:lstStyle/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kern="1200" dirty="0" smtClean="0"/>
            <a:t>UA</a:t>
          </a:r>
          <a:endParaRPr lang="en-US" sz="3600" kern="1200" dirty="0"/>
        </a:p>
      </dsp:txBody>
      <dsp:txXfrm>
        <a:off x="2362068" y="3027889"/>
        <a:ext cx="1765247" cy="2400946"/>
      </dsp:txXfrm>
    </dsp:sp>
    <dsp:sp modelId="{B8BB73D9-8699-FC4F-BEE0-89391D4B80F6}">
      <dsp:nvSpPr>
        <dsp:cNvPr id="0" name=""/>
        <dsp:cNvSpPr/>
      </dsp:nvSpPr>
      <dsp:spPr>
        <a:xfrm>
          <a:off x="3938182" y="1959284"/>
          <a:ext cx="445514" cy="44551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3FA572C-1F48-3E4B-A737-47711573D917}">
      <dsp:nvSpPr>
        <dsp:cNvPr id="0" name=""/>
        <dsp:cNvSpPr/>
      </dsp:nvSpPr>
      <dsp:spPr>
        <a:xfrm>
          <a:off x="4160939" y="2182041"/>
          <a:ext cx="1765247" cy="32467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36069" tIns="0" rIns="0" bIns="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EDUNI</a:t>
          </a:r>
          <a:endParaRPr lang="en-US" sz="1800" kern="1200" dirty="0"/>
        </a:p>
      </dsp:txBody>
      <dsp:txXfrm>
        <a:off x="4160939" y="2182041"/>
        <a:ext cx="1765247" cy="3246793"/>
      </dsp:txXfrm>
    </dsp:sp>
    <dsp:sp modelId="{DCCF3A93-C3F3-214D-9CE4-89E562BA66BE}">
      <dsp:nvSpPr>
        <dsp:cNvPr id="0" name=""/>
        <dsp:cNvSpPr/>
      </dsp:nvSpPr>
      <dsp:spPr>
        <a:xfrm>
          <a:off x="5837924" y="1363513"/>
          <a:ext cx="596821" cy="59682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4165025-B1E1-9A42-9422-15869142BCBC}">
      <dsp:nvSpPr>
        <dsp:cNvPr id="0" name=""/>
        <dsp:cNvSpPr/>
      </dsp:nvSpPr>
      <dsp:spPr>
        <a:xfrm>
          <a:off x="6136335" y="1661924"/>
          <a:ext cx="1765247" cy="376691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16243" tIns="0" rIns="0" bIns="0" numCol="1" spcCol="1270" anchor="t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D</a:t>
          </a:r>
          <a:endParaRPr lang="en-US" sz="2000" kern="1200" dirty="0"/>
        </a:p>
      </dsp:txBody>
      <dsp:txXfrm>
        <a:off x="6136335" y="1661924"/>
        <a:ext cx="1765247" cy="376691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A3CE34-BDC8-304F-9994-88F304E4C1EB}" type="datetimeFigureOut">
              <a:rPr lang="en-US" smtClean="0"/>
              <a:t>7/24/17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7E84647-9AC8-934B-9BD9-8577772E70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07133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If you’ve ever used a compass then you are familiar</a:t>
            </a:r>
            <a:r>
              <a:rPr lang="en-US" baseline="0" dirty="0" smtClean="0"/>
              <a:t> with the earths magnetic field.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332A2A-517D-054F-A87D-F6BB0B66781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802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If you’ve ever used a compass then you are familiar</a:t>
            </a:r>
            <a:r>
              <a:rPr lang="en-US" baseline="0" dirty="0" smtClean="0"/>
              <a:t> with the earths magnetic field.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332A2A-517D-054F-A87D-F6BB0B66781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802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Last major reversal </a:t>
            </a:r>
            <a:r>
              <a:rPr lang="en-US" dirty="0" err="1" smtClean="0"/>
              <a:t>ocurred</a:t>
            </a:r>
            <a:r>
              <a:rPr lang="en-US" dirty="0" smtClean="0"/>
              <a:t> ~800k years ago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332A2A-517D-054F-A87D-F6BB0B66781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96177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Behavior based, suggests many species may sense magnetic fields</a:t>
            </a:r>
          </a:p>
          <a:p>
            <a:endParaRPr lang="en-US" baseline="0" dirty="0" smtClean="0"/>
          </a:p>
          <a:p>
            <a:r>
              <a:rPr lang="en-US" baseline="0" dirty="0" smtClean="0"/>
              <a:t>difficult to experimentally manipulate.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332A2A-517D-054F-A87D-F6BB0B66781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685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Inclination only sensor</a:t>
            </a:r>
          </a:p>
          <a:p>
            <a:r>
              <a:rPr lang="en-US" dirty="0" err="1" smtClean="0"/>
              <a:t>Cryptochrome</a:t>
            </a:r>
            <a:r>
              <a:rPr lang="en-US" dirty="0" smtClean="0"/>
              <a:t> blue-light sensitive</a:t>
            </a:r>
            <a:r>
              <a:rPr lang="en-US" baseline="0" dirty="0" smtClean="0"/>
              <a:t> photoreceptor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332A2A-517D-054F-A87D-F6BB0B66781C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29182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Often used as the smoking</a:t>
            </a:r>
            <a:r>
              <a:rPr lang="en-US" baseline="0" dirty="0" smtClean="0"/>
              <a:t> gun in behavior experiments for determining magnetite-based mechanism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332A2A-517D-054F-A87D-F6BB0B66781C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1262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905000"/>
            <a:ext cx="7543800" cy="2593975"/>
          </a:xfrm>
        </p:spPr>
        <p:txBody>
          <a:bodyPr anchor="b"/>
          <a:lstStyle>
            <a:lvl1pPr>
              <a:defRPr sz="6600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4572000"/>
            <a:ext cx="6461760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5254FD-5075-1740-8943-D9564409A815}" type="datetimeFigureOut">
              <a:rPr lang="en-US" smtClean="0"/>
              <a:t>7/24/17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F8116F-A080-7049-89F7-B3937374176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5254FD-5075-1740-8943-D9564409A815}" type="datetimeFigureOut">
              <a:rPr lang="en-US" smtClean="0"/>
              <a:t>7/24/17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F8116F-A080-7049-89F7-B3937374176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1752600" cy="5851525"/>
          </a:xfrm>
        </p:spPr>
        <p:txBody>
          <a:bodyPr vert="eaVert" anchor="b" anchorCtr="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5254FD-5075-1740-8943-D9564409A815}" type="datetimeFigureOut">
              <a:rPr lang="en-US" smtClean="0"/>
              <a:t>7/24/17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F8116F-A080-7049-89F7-B3937374176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5254FD-5075-1740-8943-D9564409A815}" type="datetimeFigureOut">
              <a:rPr lang="en-US" smtClean="0"/>
              <a:t>7/24/17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F8116F-A080-7049-89F7-B3937374176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5486400"/>
            <a:ext cx="7659687" cy="1168400"/>
          </a:xfrm>
        </p:spPr>
        <p:txBody>
          <a:bodyPr anchor="t"/>
          <a:lstStyle>
            <a:lvl1pPr algn="l">
              <a:defRPr sz="36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852863"/>
            <a:ext cx="6135687" cy="163353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5254FD-5075-1740-8943-D9564409A815}" type="datetimeFigureOut">
              <a:rPr lang="en-US" smtClean="0"/>
              <a:t>7/24/17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F8116F-A080-7049-89F7-B3937374176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196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5254FD-5075-1740-8943-D9564409A815}" type="datetimeFigureOut">
              <a:rPr lang="en-US" smtClean="0"/>
              <a:t>7/24/17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F8116F-A080-7049-89F7-B3937374176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196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196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5254FD-5075-1740-8943-D9564409A815}" type="datetimeFigureOut">
              <a:rPr lang="en-US" smtClean="0"/>
              <a:t>7/24/17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F8116F-A080-7049-89F7-B3937374176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5254FD-5075-1740-8943-D9564409A815}" type="datetimeFigureOut">
              <a:rPr lang="en-US" smtClean="0"/>
              <a:t>7/24/17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F8116F-A080-7049-89F7-B3937374176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5254FD-5075-1740-8943-D9564409A815}" type="datetimeFigureOut">
              <a:rPr lang="en-US" smtClean="0"/>
              <a:t>7/24/17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F8116F-A080-7049-89F7-B3937374176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5495544"/>
            <a:ext cx="7772400" cy="594360"/>
          </a:xfrm>
        </p:spPr>
        <p:txBody>
          <a:bodyPr anchor="b"/>
          <a:lstStyle>
            <a:lvl1pPr algn="ctr">
              <a:defRPr sz="22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799" y="6096000"/>
            <a:ext cx="7772401" cy="6096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5254FD-5075-1740-8943-D9564409A815}" type="datetimeFigureOut">
              <a:rPr lang="en-US" smtClean="0"/>
              <a:t>7/24/17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F8116F-A080-7049-89F7-B3937374176A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04800" y="381000"/>
            <a:ext cx="7772400" cy="494284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5495278"/>
            <a:ext cx="7772400" cy="594626"/>
          </a:xfrm>
        </p:spPr>
        <p:txBody>
          <a:bodyPr anchor="b"/>
          <a:lstStyle>
            <a:lvl1pPr algn="ctr">
              <a:defRPr sz="2200" b="1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84582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1752" y="6096000"/>
            <a:ext cx="7772400" cy="612648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5254FD-5075-1740-8943-D9564409A815}" type="datetimeFigureOut">
              <a:rPr lang="en-US" smtClean="0"/>
              <a:t>7/24/17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EF8116F-A080-7049-89F7-B3937374176A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620000" cy="4800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8458200" y="0"/>
            <a:ext cx="6858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8458200" y="5486400"/>
            <a:ext cx="685800" cy="685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31788" y="5648960"/>
            <a:ext cx="548640" cy="396240"/>
          </a:xfrm>
          <a:prstGeom prst="bracketPair">
            <a:avLst>
              <a:gd name="adj" fmla="val 17949"/>
            </a:avLst>
          </a:prstGeom>
          <a:ln w="19050">
            <a:solidFill>
              <a:srgbClr val="FFFFFF"/>
            </a:solidFill>
          </a:ln>
        </p:spPr>
        <p:txBody>
          <a:bodyPr vert="horz" lIns="0" tIns="0" rIns="0" bIns="0" rtlCol="0" anchor="ctr"/>
          <a:lstStyle>
            <a:lvl1pPr algn="ctr">
              <a:defRPr sz="1800">
                <a:solidFill>
                  <a:srgbClr val="FFFFFF"/>
                </a:solidFill>
              </a:defRPr>
            </a:lvl1pPr>
          </a:lstStyle>
          <a:p>
            <a:fld id="{1EF8116F-A080-7049-89F7-B3937374176A}" type="slidenum">
              <a:rPr lang="en-US" smtClean="0"/>
              <a:t>‹#›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7586910" y="4048760"/>
            <a:ext cx="2367281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7551351" y="1645920"/>
            <a:ext cx="2438399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fld id="{FF5254FD-5075-1740-8943-D9564409A815}" type="datetimeFigureOut">
              <a:rPr lang="en-US" smtClean="0"/>
              <a:t>7/24/17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600" kern="1200" cap="none" spc="-100" baseline="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3429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microsoft.com/office/2007/relationships/hdphoto" Target="../media/hdphoto2.wdp"/><Relationship Id="rId5" Type="http://schemas.openxmlformats.org/officeDocument/2006/relationships/image" Target="../media/image16.png"/><Relationship Id="rId6" Type="http://schemas.microsoft.com/office/2007/relationships/hdphoto" Target="../media/hdphoto3.wdp"/><Relationship Id="rId7" Type="http://schemas.openxmlformats.org/officeDocument/2006/relationships/image" Target="../media/image17.png"/><Relationship Id="rId8" Type="http://schemas.microsoft.com/office/2007/relationships/hdphoto" Target="../media/hdphoto4.wdp"/><Relationship Id="rId9" Type="http://schemas.openxmlformats.org/officeDocument/2006/relationships/image" Target="../media/image18.png"/><Relationship Id="rId10" Type="http://schemas.microsoft.com/office/2007/relationships/hdphoto" Target="../media/hdphoto5.wdp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.png"/><Relationship Id="rId3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3.png"/><Relationship Id="rId3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Relationship Id="rId3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emf"/><Relationship Id="rId3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4" Type="http://schemas.openxmlformats.org/officeDocument/2006/relationships/diagramQuickStyle" Target="../diagrams/quickStyle1.xml"/><Relationship Id="rId5" Type="http://schemas.openxmlformats.org/officeDocument/2006/relationships/diagramColors" Target="../diagrams/colors1.xml"/><Relationship Id="rId6" Type="http://schemas.microsoft.com/office/2007/relationships/diagramDrawing" Target="../diagrams/drawing1.xm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Relationship Id="rId3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microsoft.com/office/2007/relationships/hdphoto" Target="../media/hdphoto6.wdp"/><Relationship Id="rId5" Type="http://schemas.openxmlformats.org/officeDocument/2006/relationships/image" Target="../media/image35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25.png"/><Relationship Id="rId5" Type="http://schemas.openxmlformats.org/officeDocument/2006/relationships/image" Target="../media/image36.emf"/><Relationship Id="rId6" Type="http://schemas.openxmlformats.org/officeDocument/2006/relationships/image" Target="../media/image37.emf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.xml"/></Relationships>
</file>

<file path=ppt/slides/_rels/slide3.xml.rels><?xml version="1.0" encoding="UTF-8" standalone="yes"?>
<Relationships xmlns="http://schemas.openxmlformats.org/package/2006/relationships"><Relationship Id="rId11" Type="http://schemas.openxmlformats.org/officeDocument/2006/relationships/image" Target="../media/image8.png"/><Relationship Id="rId1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2.xml"/><Relationship Id="rId3" Type="http://schemas.openxmlformats.org/officeDocument/2006/relationships/diagramLayout" Target="../diagrams/layout2.xml"/><Relationship Id="rId4" Type="http://schemas.openxmlformats.org/officeDocument/2006/relationships/diagramQuickStyle" Target="../diagrams/quickStyle2.xml"/><Relationship Id="rId5" Type="http://schemas.openxmlformats.org/officeDocument/2006/relationships/diagramColors" Target="../diagrams/colors2.xml"/><Relationship Id="rId6" Type="http://schemas.microsoft.com/office/2007/relationships/diagramDrawing" Target="../diagrams/drawing2.xml"/><Relationship Id="rId7" Type="http://schemas.openxmlformats.org/officeDocument/2006/relationships/image" Target="../media/image4.png"/><Relationship Id="rId8" Type="http://schemas.openxmlformats.org/officeDocument/2006/relationships/image" Target="../media/image5.png"/><Relationship Id="rId9" Type="http://schemas.openxmlformats.org/officeDocument/2006/relationships/image" Target="../media/image6.png"/><Relationship Id="rId10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microsoft.com/office/2007/relationships/hdphoto" Target="../media/hdphoto1.wdp"/><Relationship Id="rId5" Type="http://schemas.openxmlformats.org/officeDocument/2006/relationships/image" Target="../media/image11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microsoft.com/office/2007/relationships/hdphoto" Target="../media/hdphoto1.wdp"/><Relationship Id="rId5" Type="http://schemas.openxmlformats.org/officeDocument/2006/relationships/image" Target="../media/image11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microsoft.com/office/2007/relationships/hdphoto" Target="../media/hdphoto1.wdp"/><Relationship Id="rId5" Type="http://schemas.openxmlformats.org/officeDocument/2006/relationships/image" Target="../media/image11.png"/><Relationship Id="rId6" Type="http://schemas.openxmlformats.org/officeDocument/2006/relationships/image" Target="../media/image12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 anchor="t"/>
          <a:lstStyle/>
          <a:p>
            <a:r>
              <a:rPr lang="en-US" dirty="0" smtClean="0"/>
              <a:t>Magnetoreception:</a:t>
            </a:r>
            <a:br>
              <a:rPr lang="en-US" dirty="0" smtClean="0"/>
            </a:br>
            <a:r>
              <a:rPr lang="en-US" sz="3200" dirty="0" smtClean="0"/>
              <a:t>biology, physics, and math</a:t>
            </a:r>
            <a:endParaRPr lang="en-US" sz="32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r>
              <a:rPr lang="en-US" sz="2400" dirty="0" smtClean="0"/>
              <a:t>Bob Fitak, PhD</a:t>
            </a:r>
          </a:p>
          <a:p>
            <a:r>
              <a:rPr lang="en-US" sz="2400" dirty="0" smtClean="0"/>
              <a:t>Sensory biology class</a:t>
            </a:r>
          </a:p>
          <a:p>
            <a:r>
              <a:rPr lang="en-US" sz="2400" dirty="0" smtClean="0"/>
              <a:t>Aug 1-2, 2017</a:t>
            </a:r>
          </a:p>
          <a:p>
            <a:r>
              <a:rPr lang="en-US" sz="2400" dirty="0" smtClean="0"/>
              <a:t>Duke University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9888681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Magnetoreception</a:t>
            </a:r>
            <a:endParaRPr lang="en-US" dirty="0"/>
          </a:p>
        </p:txBody>
      </p:sp>
      <p:pic>
        <p:nvPicPr>
          <p:cNvPr id="7" name="Content Placeholder 5" descr="1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6" b="-6876"/>
          <a:stretch/>
        </p:blipFill>
        <p:spPr>
          <a:xfrm>
            <a:off x="0" y="1671324"/>
            <a:ext cx="7898876" cy="439146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102102" y="6419334"/>
            <a:ext cx="34164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/>
              <a:t>Johnsen</a:t>
            </a:r>
            <a:r>
              <a:rPr lang="en-US" sz="2400" dirty="0" smtClean="0"/>
              <a:t> &amp; </a:t>
            </a:r>
            <a:r>
              <a:rPr lang="en-US" sz="2400" dirty="0" err="1" smtClean="0"/>
              <a:t>Lohmann</a:t>
            </a:r>
            <a:r>
              <a:rPr lang="en-US" sz="2400" dirty="0" smtClean="0"/>
              <a:t> 2008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9522086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692" b="99801" l="716" r="9826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160850">
            <a:off x="-27931" y="4270106"/>
            <a:ext cx="5723505" cy="216734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9998" r="93980">
                        <a14:foregroundMark x1="39687" y1="19031" x2="40774" y2="21375"/>
                      </a14:backgroundRemoval>
                    </a14:imgEffect>
                  </a14:imgLayer>
                </a14:imgProps>
              </a:ext>
            </a:extLst>
          </a:blip>
          <a:srcRect l="7680" t="12854" r="5835"/>
          <a:stretch/>
        </p:blipFill>
        <p:spPr>
          <a:xfrm>
            <a:off x="4091232" y="1417638"/>
            <a:ext cx="4684367" cy="328289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749" b="99721" l="10000" r="99508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38669" y="4448641"/>
            <a:ext cx="4105331" cy="240935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51" b="96671" l="521" r="97552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2350" y="1885056"/>
            <a:ext cx="3809170" cy="16684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Magnetoreception in Animals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6166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Behavior Experiments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6369" y="1194798"/>
            <a:ext cx="3311451" cy="237069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457200" y="6264104"/>
            <a:ext cx="79047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Irwin, W. P. and </a:t>
            </a:r>
            <a:r>
              <a:rPr lang="en-US" dirty="0" err="1" smtClean="0"/>
              <a:t>Lohmann</a:t>
            </a:r>
            <a:r>
              <a:rPr lang="en-US" dirty="0" smtClean="0"/>
              <a:t>, K. J. (2003). Magnet-induced disorientation in hatchling</a:t>
            </a:r>
          </a:p>
          <a:p>
            <a:pPr algn="ctr"/>
            <a:r>
              <a:rPr lang="en-US" dirty="0" smtClean="0"/>
              <a:t> loggerhead sea turtles. J </a:t>
            </a:r>
            <a:r>
              <a:rPr lang="en-US" dirty="0" err="1" smtClean="0"/>
              <a:t>Exp</a:t>
            </a:r>
            <a:r>
              <a:rPr lang="en-US" dirty="0" smtClean="0"/>
              <a:t> </a:t>
            </a:r>
            <a:r>
              <a:rPr lang="en-US" dirty="0" err="1" smtClean="0"/>
              <a:t>Biol</a:t>
            </a:r>
            <a:r>
              <a:rPr lang="en-US" dirty="0" smtClean="0"/>
              <a:t> 206: 497-501.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2333" y="3519398"/>
            <a:ext cx="4920003" cy="2779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68125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Behavior Experiments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163" y="2206146"/>
            <a:ext cx="8188528" cy="376800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203232" y="1626756"/>
            <a:ext cx="20519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Control Turtles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5054455" y="1626756"/>
            <a:ext cx="27188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Turtles with Magnet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6219706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Behavior Experiments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203232" y="1626756"/>
            <a:ext cx="20519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Control Turtles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5054455" y="1626756"/>
            <a:ext cx="27188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Turtles with Magnet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8318" y="1239366"/>
            <a:ext cx="6985000" cy="5080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" y="6211669"/>
            <a:ext cx="846718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/>
              <a:t>Munro U et al. (1997) Evidence for a magnetite-based navigational ‘map’ in birds. </a:t>
            </a:r>
            <a:r>
              <a:rPr lang="en-US" dirty="0" err="1" smtClean="0"/>
              <a:t>Naturwissenschaften</a:t>
            </a:r>
            <a:r>
              <a:rPr lang="en-US" dirty="0" smtClean="0"/>
              <a:t> 84:26–28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87669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 anchor="t"/>
          <a:lstStyle/>
          <a:p>
            <a:r>
              <a:rPr lang="en-US" dirty="0" smtClean="0"/>
              <a:t>Mechanisms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93266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Physical Evidence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>
          <a:xfrm>
            <a:off x="267385" y="1468261"/>
            <a:ext cx="4152215" cy="639762"/>
          </a:xfrm>
        </p:spPr>
        <p:txBody>
          <a:bodyPr/>
          <a:lstStyle/>
          <a:p>
            <a:r>
              <a:rPr lang="en-US" sz="1400" dirty="0" err="1"/>
              <a:t>Diebel</a:t>
            </a:r>
            <a:r>
              <a:rPr lang="en-US" sz="1400" dirty="0"/>
              <a:t> </a:t>
            </a:r>
            <a:r>
              <a:rPr lang="en-US" sz="1400" dirty="0" smtClean="0"/>
              <a:t>et al. (2000). </a:t>
            </a:r>
            <a:r>
              <a:rPr lang="en-US" sz="1400" dirty="0"/>
              <a:t>Magnetite defines a vertebrate </a:t>
            </a:r>
            <a:r>
              <a:rPr lang="en-US" sz="1400" dirty="0" err="1"/>
              <a:t>magnetoreceptor</a:t>
            </a:r>
            <a:r>
              <a:rPr lang="en-US" sz="1400" dirty="0"/>
              <a:t>. Nature 406, 299–302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t="1411" b="1411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8" name="Text Placeholder 7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sz="1400" dirty="0" err="1"/>
              <a:t>Fleissner</a:t>
            </a:r>
            <a:r>
              <a:rPr lang="en-US" sz="1400" dirty="0"/>
              <a:t> </a:t>
            </a:r>
            <a:r>
              <a:rPr lang="en-US" sz="1400" dirty="0" smtClean="0"/>
              <a:t>et al. (</a:t>
            </a:r>
            <a:r>
              <a:rPr lang="en-US" sz="1400" dirty="0"/>
              <a:t>2003) </a:t>
            </a:r>
            <a:r>
              <a:rPr lang="en-US" sz="1400" dirty="0" err="1"/>
              <a:t>Ultrastructural</a:t>
            </a:r>
            <a:r>
              <a:rPr lang="en-US" sz="1400" dirty="0"/>
              <a:t> analysis of a putative </a:t>
            </a:r>
            <a:r>
              <a:rPr lang="en-US" sz="1400" dirty="0" err="1"/>
              <a:t>magnetoreceptor</a:t>
            </a:r>
            <a:r>
              <a:rPr lang="en-US" sz="1400" dirty="0"/>
              <a:t> in the beak of homing </a:t>
            </a:r>
            <a:r>
              <a:rPr lang="en-US" sz="1400" dirty="0" smtClean="0"/>
              <a:t>pigeons. J Comp </a:t>
            </a:r>
            <a:r>
              <a:rPr lang="en-US" sz="1400" dirty="0" err="1" smtClean="0"/>
              <a:t>Neurol</a:t>
            </a:r>
            <a:r>
              <a:rPr lang="en-US" sz="1400" dirty="0" smtClean="0"/>
              <a:t> </a:t>
            </a:r>
            <a:r>
              <a:rPr lang="en-US" sz="1400" dirty="0"/>
              <a:t>458:</a:t>
            </a:r>
            <a:r>
              <a:rPr lang="en-US" sz="1400" dirty="0" smtClean="0"/>
              <a:t>350-60</a:t>
            </a:r>
            <a:endParaRPr lang="en-US" sz="1400" dirty="0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sz="quarter" idx="4"/>
          </p:nvPr>
        </p:nvPicPr>
        <p:blipFill>
          <a:blip r:embed="rId3"/>
          <a:srcRect t="-9715" b="-971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7548194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Ferrimagnetism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5999765">
            <a:off x="193653" y="2678822"/>
            <a:ext cx="3987728" cy="2213655"/>
          </a:xfrm>
          <a:prstGeom prst="rect">
            <a:avLst/>
          </a:prstGeom>
        </p:spPr>
      </p:pic>
      <p:pic>
        <p:nvPicPr>
          <p:cNvPr id="7" name="Content Placeholder 34"/>
          <p:cNvPicPr>
            <a:picLocks noGrp="1" noChangeAspect="1"/>
          </p:cNvPicPr>
          <p:nvPr>
            <p:ph sz="half" idx="4294967295"/>
          </p:nvPr>
        </p:nvPicPr>
        <p:blipFill>
          <a:blip r:embed="rId3"/>
          <a:srcRect l="-117157" r="-117157"/>
          <a:stretch>
            <a:fillRect/>
          </a:stretch>
        </p:blipFill>
        <p:spPr>
          <a:xfrm rot="9544243">
            <a:off x="570522" y="2549118"/>
            <a:ext cx="1614862" cy="202665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621697" y="6145796"/>
            <a:ext cx="14300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Nerve cell</a:t>
            </a:r>
            <a:endParaRPr lang="en-US" sz="2400" dirty="0"/>
          </a:p>
        </p:txBody>
      </p:sp>
      <p:grpSp>
        <p:nvGrpSpPr>
          <p:cNvPr id="13" name="Group 12"/>
          <p:cNvGrpSpPr/>
          <p:nvPr/>
        </p:nvGrpSpPr>
        <p:grpSpPr>
          <a:xfrm>
            <a:off x="4220323" y="3731818"/>
            <a:ext cx="195386" cy="762000"/>
            <a:chOff x="4884615" y="2559538"/>
            <a:chExt cx="195386" cy="762000"/>
          </a:xfrm>
        </p:grpSpPr>
        <p:sp>
          <p:nvSpPr>
            <p:cNvPr id="9" name="Oval 8"/>
            <p:cNvSpPr/>
            <p:nvPr/>
          </p:nvSpPr>
          <p:spPr>
            <a:xfrm>
              <a:off x="4884615" y="2559538"/>
              <a:ext cx="195385" cy="19538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" name="Straight Connector 10"/>
            <p:cNvCxnSpPr>
              <a:stCxn id="9" idx="3"/>
            </p:cNvCxnSpPr>
            <p:nvPr/>
          </p:nvCxnSpPr>
          <p:spPr>
            <a:xfrm flipH="1">
              <a:off x="4884615" y="2726310"/>
              <a:ext cx="28613" cy="59522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5080000" y="2726310"/>
              <a:ext cx="1" cy="59522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7" name="Group 66"/>
          <p:cNvGrpSpPr/>
          <p:nvPr/>
        </p:nvGrpSpPr>
        <p:grpSpPr>
          <a:xfrm>
            <a:off x="4431337" y="3731818"/>
            <a:ext cx="195386" cy="762000"/>
            <a:chOff x="4884615" y="2559538"/>
            <a:chExt cx="195386" cy="762000"/>
          </a:xfrm>
        </p:grpSpPr>
        <p:sp>
          <p:nvSpPr>
            <p:cNvPr id="68" name="Oval 67"/>
            <p:cNvSpPr/>
            <p:nvPr/>
          </p:nvSpPr>
          <p:spPr>
            <a:xfrm>
              <a:off x="4884615" y="2559538"/>
              <a:ext cx="195385" cy="19538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9" name="Straight Connector 68"/>
            <p:cNvCxnSpPr>
              <a:stCxn id="68" idx="3"/>
            </p:cNvCxnSpPr>
            <p:nvPr/>
          </p:nvCxnSpPr>
          <p:spPr>
            <a:xfrm flipH="1">
              <a:off x="4884615" y="2726310"/>
              <a:ext cx="28613" cy="59522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>
            <a:xfrm flipH="1">
              <a:off x="5080000" y="2726310"/>
              <a:ext cx="1" cy="59522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1" name="Group 70"/>
          <p:cNvGrpSpPr/>
          <p:nvPr/>
        </p:nvGrpSpPr>
        <p:grpSpPr>
          <a:xfrm>
            <a:off x="4642351" y="3731818"/>
            <a:ext cx="195386" cy="762000"/>
            <a:chOff x="4884615" y="2559538"/>
            <a:chExt cx="195386" cy="762000"/>
          </a:xfrm>
        </p:grpSpPr>
        <p:sp>
          <p:nvSpPr>
            <p:cNvPr id="72" name="Oval 71"/>
            <p:cNvSpPr/>
            <p:nvPr/>
          </p:nvSpPr>
          <p:spPr>
            <a:xfrm>
              <a:off x="4884615" y="2559538"/>
              <a:ext cx="195385" cy="19538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3" name="Straight Connector 72"/>
            <p:cNvCxnSpPr>
              <a:stCxn id="72" idx="3"/>
            </p:cNvCxnSpPr>
            <p:nvPr/>
          </p:nvCxnSpPr>
          <p:spPr>
            <a:xfrm flipH="1">
              <a:off x="4884615" y="2726310"/>
              <a:ext cx="28613" cy="59522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/>
            <p:nvPr/>
          </p:nvCxnSpPr>
          <p:spPr>
            <a:xfrm flipH="1">
              <a:off x="5080000" y="2726310"/>
              <a:ext cx="1" cy="59522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5" name="Group 74"/>
          <p:cNvGrpSpPr/>
          <p:nvPr/>
        </p:nvGrpSpPr>
        <p:grpSpPr>
          <a:xfrm>
            <a:off x="4853365" y="3731818"/>
            <a:ext cx="195386" cy="762000"/>
            <a:chOff x="4884615" y="2559538"/>
            <a:chExt cx="195386" cy="762000"/>
          </a:xfrm>
        </p:grpSpPr>
        <p:sp>
          <p:nvSpPr>
            <p:cNvPr id="76" name="Oval 75"/>
            <p:cNvSpPr/>
            <p:nvPr/>
          </p:nvSpPr>
          <p:spPr>
            <a:xfrm>
              <a:off x="4884615" y="2559538"/>
              <a:ext cx="195385" cy="19538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7" name="Straight Connector 76"/>
            <p:cNvCxnSpPr>
              <a:stCxn id="76" idx="3"/>
            </p:cNvCxnSpPr>
            <p:nvPr/>
          </p:nvCxnSpPr>
          <p:spPr>
            <a:xfrm flipH="1">
              <a:off x="4884615" y="2726310"/>
              <a:ext cx="28613" cy="59522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/>
            <p:cNvCxnSpPr/>
            <p:nvPr/>
          </p:nvCxnSpPr>
          <p:spPr>
            <a:xfrm flipH="1">
              <a:off x="5080000" y="2726310"/>
              <a:ext cx="1" cy="59522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9" name="Group 78"/>
          <p:cNvGrpSpPr/>
          <p:nvPr/>
        </p:nvGrpSpPr>
        <p:grpSpPr>
          <a:xfrm>
            <a:off x="5494215" y="3731818"/>
            <a:ext cx="195386" cy="762000"/>
            <a:chOff x="4884615" y="2559538"/>
            <a:chExt cx="195386" cy="762000"/>
          </a:xfrm>
        </p:grpSpPr>
        <p:sp>
          <p:nvSpPr>
            <p:cNvPr id="80" name="Oval 79"/>
            <p:cNvSpPr/>
            <p:nvPr/>
          </p:nvSpPr>
          <p:spPr>
            <a:xfrm>
              <a:off x="4884615" y="2559538"/>
              <a:ext cx="195385" cy="19538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1" name="Straight Connector 80"/>
            <p:cNvCxnSpPr>
              <a:stCxn id="80" idx="3"/>
            </p:cNvCxnSpPr>
            <p:nvPr/>
          </p:nvCxnSpPr>
          <p:spPr>
            <a:xfrm flipH="1">
              <a:off x="4884615" y="2726310"/>
              <a:ext cx="28613" cy="59522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/>
            <p:cNvCxnSpPr/>
            <p:nvPr/>
          </p:nvCxnSpPr>
          <p:spPr>
            <a:xfrm flipH="1">
              <a:off x="5080000" y="2726310"/>
              <a:ext cx="1" cy="59522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3" name="Group 82"/>
          <p:cNvGrpSpPr/>
          <p:nvPr/>
        </p:nvGrpSpPr>
        <p:grpSpPr>
          <a:xfrm>
            <a:off x="5646615" y="3731818"/>
            <a:ext cx="195386" cy="762000"/>
            <a:chOff x="4884615" y="2559538"/>
            <a:chExt cx="195386" cy="762000"/>
          </a:xfrm>
        </p:grpSpPr>
        <p:sp>
          <p:nvSpPr>
            <p:cNvPr id="84" name="Oval 83"/>
            <p:cNvSpPr/>
            <p:nvPr/>
          </p:nvSpPr>
          <p:spPr>
            <a:xfrm>
              <a:off x="4884615" y="2559538"/>
              <a:ext cx="195385" cy="19538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5" name="Straight Connector 84"/>
            <p:cNvCxnSpPr>
              <a:stCxn id="84" idx="3"/>
            </p:cNvCxnSpPr>
            <p:nvPr/>
          </p:nvCxnSpPr>
          <p:spPr>
            <a:xfrm flipH="1">
              <a:off x="4884615" y="2726310"/>
              <a:ext cx="28613" cy="59522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/>
            <p:cNvCxnSpPr/>
            <p:nvPr/>
          </p:nvCxnSpPr>
          <p:spPr>
            <a:xfrm flipH="1">
              <a:off x="5080000" y="2726310"/>
              <a:ext cx="1" cy="59522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7" name="Group 86"/>
          <p:cNvGrpSpPr/>
          <p:nvPr/>
        </p:nvGrpSpPr>
        <p:grpSpPr>
          <a:xfrm>
            <a:off x="5857629" y="3731818"/>
            <a:ext cx="195386" cy="762000"/>
            <a:chOff x="4884615" y="2559538"/>
            <a:chExt cx="195386" cy="762000"/>
          </a:xfrm>
        </p:grpSpPr>
        <p:sp>
          <p:nvSpPr>
            <p:cNvPr id="88" name="Oval 87"/>
            <p:cNvSpPr/>
            <p:nvPr/>
          </p:nvSpPr>
          <p:spPr>
            <a:xfrm>
              <a:off x="4884615" y="2559538"/>
              <a:ext cx="195385" cy="19538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9" name="Straight Connector 88"/>
            <p:cNvCxnSpPr>
              <a:stCxn id="88" idx="3"/>
            </p:cNvCxnSpPr>
            <p:nvPr/>
          </p:nvCxnSpPr>
          <p:spPr>
            <a:xfrm flipH="1">
              <a:off x="4884615" y="2726310"/>
              <a:ext cx="28613" cy="59522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/>
            <p:cNvCxnSpPr/>
            <p:nvPr/>
          </p:nvCxnSpPr>
          <p:spPr>
            <a:xfrm flipH="1">
              <a:off x="5080000" y="2726310"/>
              <a:ext cx="1" cy="59522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1" name="Group 90"/>
          <p:cNvGrpSpPr/>
          <p:nvPr/>
        </p:nvGrpSpPr>
        <p:grpSpPr>
          <a:xfrm>
            <a:off x="6068643" y="3731818"/>
            <a:ext cx="195386" cy="762000"/>
            <a:chOff x="4884615" y="2559538"/>
            <a:chExt cx="195386" cy="762000"/>
          </a:xfrm>
        </p:grpSpPr>
        <p:sp>
          <p:nvSpPr>
            <p:cNvPr id="92" name="Oval 91"/>
            <p:cNvSpPr/>
            <p:nvPr/>
          </p:nvSpPr>
          <p:spPr>
            <a:xfrm>
              <a:off x="4884615" y="2559538"/>
              <a:ext cx="195385" cy="19538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3" name="Straight Connector 92"/>
            <p:cNvCxnSpPr>
              <a:stCxn id="92" idx="3"/>
            </p:cNvCxnSpPr>
            <p:nvPr/>
          </p:nvCxnSpPr>
          <p:spPr>
            <a:xfrm flipH="1">
              <a:off x="4884615" y="2726310"/>
              <a:ext cx="28613" cy="59522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/>
            <p:cNvCxnSpPr/>
            <p:nvPr/>
          </p:nvCxnSpPr>
          <p:spPr>
            <a:xfrm flipH="1">
              <a:off x="5080000" y="2726310"/>
              <a:ext cx="1" cy="59522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5" name="Group 94"/>
          <p:cNvGrpSpPr/>
          <p:nvPr/>
        </p:nvGrpSpPr>
        <p:grpSpPr>
          <a:xfrm>
            <a:off x="6279657" y="3731818"/>
            <a:ext cx="195386" cy="762000"/>
            <a:chOff x="4884615" y="2559538"/>
            <a:chExt cx="195386" cy="762000"/>
          </a:xfrm>
        </p:grpSpPr>
        <p:sp>
          <p:nvSpPr>
            <p:cNvPr id="96" name="Oval 95"/>
            <p:cNvSpPr/>
            <p:nvPr/>
          </p:nvSpPr>
          <p:spPr>
            <a:xfrm>
              <a:off x="4884615" y="2559538"/>
              <a:ext cx="195385" cy="19538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7" name="Straight Connector 96"/>
            <p:cNvCxnSpPr>
              <a:stCxn id="96" idx="3"/>
            </p:cNvCxnSpPr>
            <p:nvPr/>
          </p:nvCxnSpPr>
          <p:spPr>
            <a:xfrm flipH="1">
              <a:off x="4884615" y="2726310"/>
              <a:ext cx="28613" cy="59522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/>
            <p:cNvCxnSpPr/>
            <p:nvPr/>
          </p:nvCxnSpPr>
          <p:spPr>
            <a:xfrm flipH="1">
              <a:off x="5080000" y="2726310"/>
              <a:ext cx="1" cy="59522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9" name="Group 98"/>
          <p:cNvGrpSpPr/>
          <p:nvPr/>
        </p:nvGrpSpPr>
        <p:grpSpPr>
          <a:xfrm>
            <a:off x="6490671" y="3731818"/>
            <a:ext cx="195386" cy="762000"/>
            <a:chOff x="4884615" y="2559538"/>
            <a:chExt cx="195386" cy="762000"/>
          </a:xfrm>
        </p:grpSpPr>
        <p:sp>
          <p:nvSpPr>
            <p:cNvPr id="100" name="Oval 99"/>
            <p:cNvSpPr/>
            <p:nvPr/>
          </p:nvSpPr>
          <p:spPr>
            <a:xfrm>
              <a:off x="4884615" y="2559538"/>
              <a:ext cx="195385" cy="19538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01" name="Straight Connector 100"/>
            <p:cNvCxnSpPr>
              <a:stCxn id="100" idx="3"/>
            </p:cNvCxnSpPr>
            <p:nvPr/>
          </p:nvCxnSpPr>
          <p:spPr>
            <a:xfrm flipH="1">
              <a:off x="4884615" y="2726310"/>
              <a:ext cx="28613" cy="59522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/>
            <p:cNvCxnSpPr/>
            <p:nvPr/>
          </p:nvCxnSpPr>
          <p:spPr>
            <a:xfrm flipH="1">
              <a:off x="5080000" y="2726310"/>
              <a:ext cx="1" cy="59522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3" name="Group 102"/>
          <p:cNvGrpSpPr/>
          <p:nvPr/>
        </p:nvGrpSpPr>
        <p:grpSpPr>
          <a:xfrm>
            <a:off x="6682147" y="3731818"/>
            <a:ext cx="195386" cy="762000"/>
            <a:chOff x="4884615" y="2559538"/>
            <a:chExt cx="195386" cy="762000"/>
          </a:xfrm>
        </p:grpSpPr>
        <p:sp>
          <p:nvSpPr>
            <p:cNvPr id="104" name="Oval 103"/>
            <p:cNvSpPr/>
            <p:nvPr/>
          </p:nvSpPr>
          <p:spPr>
            <a:xfrm>
              <a:off x="4884615" y="2559538"/>
              <a:ext cx="195385" cy="19538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05" name="Straight Connector 104"/>
            <p:cNvCxnSpPr>
              <a:stCxn id="104" idx="3"/>
            </p:cNvCxnSpPr>
            <p:nvPr/>
          </p:nvCxnSpPr>
          <p:spPr>
            <a:xfrm flipH="1">
              <a:off x="4884615" y="2726310"/>
              <a:ext cx="28613" cy="59522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105"/>
            <p:cNvCxnSpPr/>
            <p:nvPr/>
          </p:nvCxnSpPr>
          <p:spPr>
            <a:xfrm flipH="1">
              <a:off x="5080000" y="2726310"/>
              <a:ext cx="1" cy="59522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7" name="Group 106"/>
          <p:cNvGrpSpPr/>
          <p:nvPr/>
        </p:nvGrpSpPr>
        <p:grpSpPr>
          <a:xfrm flipV="1">
            <a:off x="4157805" y="4079598"/>
            <a:ext cx="195386" cy="762000"/>
            <a:chOff x="4884615" y="2559538"/>
            <a:chExt cx="195386" cy="762000"/>
          </a:xfrm>
        </p:grpSpPr>
        <p:sp>
          <p:nvSpPr>
            <p:cNvPr id="108" name="Oval 107"/>
            <p:cNvSpPr/>
            <p:nvPr/>
          </p:nvSpPr>
          <p:spPr>
            <a:xfrm>
              <a:off x="4884615" y="2559538"/>
              <a:ext cx="195385" cy="19538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09" name="Straight Connector 108"/>
            <p:cNvCxnSpPr>
              <a:stCxn id="108" idx="3"/>
            </p:cNvCxnSpPr>
            <p:nvPr/>
          </p:nvCxnSpPr>
          <p:spPr>
            <a:xfrm flipH="1">
              <a:off x="4884615" y="2726310"/>
              <a:ext cx="28613" cy="59522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09"/>
            <p:cNvCxnSpPr/>
            <p:nvPr/>
          </p:nvCxnSpPr>
          <p:spPr>
            <a:xfrm flipH="1">
              <a:off x="5080000" y="2726310"/>
              <a:ext cx="1" cy="59522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1" name="Group 110"/>
          <p:cNvGrpSpPr/>
          <p:nvPr/>
        </p:nvGrpSpPr>
        <p:grpSpPr>
          <a:xfrm flipV="1">
            <a:off x="4368819" y="4079598"/>
            <a:ext cx="195386" cy="762000"/>
            <a:chOff x="4884615" y="2559538"/>
            <a:chExt cx="195386" cy="762000"/>
          </a:xfrm>
        </p:grpSpPr>
        <p:sp>
          <p:nvSpPr>
            <p:cNvPr id="112" name="Oval 111"/>
            <p:cNvSpPr/>
            <p:nvPr/>
          </p:nvSpPr>
          <p:spPr>
            <a:xfrm>
              <a:off x="4884615" y="2559538"/>
              <a:ext cx="195385" cy="19538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3" name="Straight Connector 112"/>
            <p:cNvCxnSpPr>
              <a:stCxn id="112" idx="3"/>
            </p:cNvCxnSpPr>
            <p:nvPr/>
          </p:nvCxnSpPr>
          <p:spPr>
            <a:xfrm flipH="1">
              <a:off x="4884615" y="2726310"/>
              <a:ext cx="28613" cy="59522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Connector 113"/>
            <p:cNvCxnSpPr/>
            <p:nvPr/>
          </p:nvCxnSpPr>
          <p:spPr>
            <a:xfrm flipH="1">
              <a:off x="5080000" y="2726310"/>
              <a:ext cx="1" cy="59522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5" name="Group 114"/>
          <p:cNvGrpSpPr/>
          <p:nvPr/>
        </p:nvGrpSpPr>
        <p:grpSpPr>
          <a:xfrm flipV="1">
            <a:off x="4579833" y="4079598"/>
            <a:ext cx="195386" cy="762000"/>
            <a:chOff x="4884615" y="2559538"/>
            <a:chExt cx="195386" cy="762000"/>
          </a:xfrm>
        </p:grpSpPr>
        <p:sp>
          <p:nvSpPr>
            <p:cNvPr id="116" name="Oval 115"/>
            <p:cNvSpPr/>
            <p:nvPr/>
          </p:nvSpPr>
          <p:spPr>
            <a:xfrm>
              <a:off x="4884615" y="2559538"/>
              <a:ext cx="195385" cy="19538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7" name="Straight Connector 116"/>
            <p:cNvCxnSpPr>
              <a:stCxn id="116" idx="3"/>
            </p:cNvCxnSpPr>
            <p:nvPr/>
          </p:nvCxnSpPr>
          <p:spPr>
            <a:xfrm flipH="1">
              <a:off x="4884615" y="2726310"/>
              <a:ext cx="28613" cy="59522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/>
            <p:cNvCxnSpPr/>
            <p:nvPr/>
          </p:nvCxnSpPr>
          <p:spPr>
            <a:xfrm flipH="1">
              <a:off x="5080000" y="2726310"/>
              <a:ext cx="1" cy="59522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9" name="Group 118"/>
          <p:cNvGrpSpPr/>
          <p:nvPr/>
        </p:nvGrpSpPr>
        <p:grpSpPr>
          <a:xfrm flipV="1">
            <a:off x="4790847" y="4079598"/>
            <a:ext cx="195386" cy="762000"/>
            <a:chOff x="4884615" y="2559538"/>
            <a:chExt cx="195386" cy="762000"/>
          </a:xfrm>
        </p:grpSpPr>
        <p:sp>
          <p:nvSpPr>
            <p:cNvPr id="120" name="Oval 119"/>
            <p:cNvSpPr/>
            <p:nvPr/>
          </p:nvSpPr>
          <p:spPr>
            <a:xfrm>
              <a:off x="4884615" y="2559538"/>
              <a:ext cx="195385" cy="19538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21" name="Straight Connector 120"/>
            <p:cNvCxnSpPr>
              <a:stCxn id="120" idx="3"/>
            </p:cNvCxnSpPr>
            <p:nvPr/>
          </p:nvCxnSpPr>
          <p:spPr>
            <a:xfrm flipH="1">
              <a:off x="4884615" y="2726310"/>
              <a:ext cx="28613" cy="59522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Straight Connector 121"/>
            <p:cNvCxnSpPr/>
            <p:nvPr/>
          </p:nvCxnSpPr>
          <p:spPr>
            <a:xfrm flipH="1">
              <a:off x="5080000" y="2726310"/>
              <a:ext cx="1" cy="59522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3" name="Group 122"/>
          <p:cNvGrpSpPr/>
          <p:nvPr/>
        </p:nvGrpSpPr>
        <p:grpSpPr>
          <a:xfrm flipV="1">
            <a:off x="5431697" y="4079598"/>
            <a:ext cx="195386" cy="762000"/>
            <a:chOff x="4884615" y="2559538"/>
            <a:chExt cx="195386" cy="762000"/>
          </a:xfrm>
        </p:grpSpPr>
        <p:sp>
          <p:nvSpPr>
            <p:cNvPr id="124" name="Oval 123"/>
            <p:cNvSpPr/>
            <p:nvPr/>
          </p:nvSpPr>
          <p:spPr>
            <a:xfrm>
              <a:off x="4884615" y="2559538"/>
              <a:ext cx="195385" cy="19538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25" name="Straight Connector 124"/>
            <p:cNvCxnSpPr>
              <a:stCxn id="124" idx="3"/>
            </p:cNvCxnSpPr>
            <p:nvPr/>
          </p:nvCxnSpPr>
          <p:spPr>
            <a:xfrm flipH="1">
              <a:off x="4884615" y="2726310"/>
              <a:ext cx="28613" cy="59522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Straight Connector 125"/>
            <p:cNvCxnSpPr/>
            <p:nvPr/>
          </p:nvCxnSpPr>
          <p:spPr>
            <a:xfrm flipH="1">
              <a:off x="5080000" y="2726310"/>
              <a:ext cx="1" cy="59522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7" name="Group 126"/>
          <p:cNvGrpSpPr/>
          <p:nvPr/>
        </p:nvGrpSpPr>
        <p:grpSpPr>
          <a:xfrm flipV="1">
            <a:off x="5584097" y="4079598"/>
            <a:ext cx="195386" cy="762000"/>
            <a:chOff x="4884615" y="2559538"/>
            <a:chExt cx="195386" cy="762000"/>
          </a:xfrm>
        </p:grpSpPr>
        <p:sp>
          <p:nvSpPr>
            <p:cNvPr id="128" name="Oval 127"/>
            <p:cNvSpPr/>
            <p:nvPr/>
          </p:nvSpPr>
          <p:spPr>
            <a:xfrm>
              <a:off x="4884615" y="2559538"/>
              <a:ext cx="195385" cy="19538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29" name="Straight Connector 128"/>
            <p:cNvCxnSpPr>
              <a:stCxn id="128" idx="3"/>
            </p:cNvCxnSpPr>
            <p:nvPr/>
          </p:nvCxnSpPr>
          <p:spPr>
            <a:xfrm flipH="1">
              <a:off x="4884615" y="2726310"/>
              <a:ext cx="28613" cy="59522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Straight Connector 129"/>
            <p:cNvCxnSpPr/>
            <p:nvPr/>
          </p:nvCxnSpPr>
          <p:spPr>
            <a:xfrm flipH="1">
              <a:off x="5080000" y="2726310"/>
              <a:ext cx="1" cy="59522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1" name="Group 130"/>
          <p:cNvGrpSpPr/>
          <p:nvPr/>
        </p:nvGrpSpPr>
        <p:grpSpPr>
          <a:xfrm flipV="1">
            <a:off x="5795111" y="4079598"/>
            <a:ext cx="195386" cy="762000"/>
            <a:chOff x="4884615" y="2559538"/>
            <a:chExt cx="195386" cy="762000"/>
          </a:xfrm>
        </p:grpSpPr>
        <p:sp>
          <p:nvSpPr>
            <p:cNvPr id="132" name="Oval 131"/>
            <p:cNvSpPr/>
            <p:nvPr/>
          </p:nvSpPr>
          <p:spPr>
            <a:xfrm>
              <a:off x="4884615" y="2559538"/>
              <a:ext cx="195385" cy="19538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33" name="Straight Connector 132"/>
            <p:cNvCxnSpPr>
              <a:stCxn id="132" idx="3"/>
            </p:cNvCxnSpPr>
            <p:nvPr/>
          </p:nvCxnSpPr>
          <p:spPr>
            <a:xfrm flipH="1">
              <a:off x="4884615" y="2726310"/>
              <a:ext cx="28613" cy="59522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Straight Connector 133"/>
            <p:cNvCxnSpPr/>
            <p:nvPr/>
          </p:nvCxnSpPr>
          <p:spPr>
            <a:xfrm flipH="1">
              <a:off x="5080000" y="2726310"/>
              <a:ext cx="1" cy="59522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5" name="Group 134"/>
          <p:cNvGrpSpPr/>
          <p:nvPr/>
        </p:nvGrpSpPr>
        <p:grpSpPr>
          <a:xfrm flipV="1">
            <a:off x="6006125" y="4079598"/>
            <a:ext cx="195386" cy="762000"/>
            <a:chOff x="4884615" y="2559538"/>
            <a:chExt cx="195386" cy="762000"/>
          </a:xfrm>
        </p:grpSpPr>
        <p:sp>
          <p:nvSpPr>
            <p:cNvPr id="136" name="Oval 135"/>
            <p:cNvSpPr/>
            <p:nvPr/>
          </p:nvSpPr>
          <p:spPr>
            <a:xfrm>
              <a:off x="4884615" y="2559538"/>
              <a:ext cx="195385" cy="19538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37" name="Straight Connector 136"/>
            <p:cNvCxnSpPr>
              <a:stCxn id="136" idx="3"/>
            </p:cNvCxnSpPr>
            <p:nvPr/>
          </p:nvCxnSpPr>
          <p:spPr>
            <a:xfrm flipH="1">
              <a:off x="4884615" y="2726310"/>
              <a:ext cx="28613" cy="59522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Connector 137"/>
            <p:cNvCxnSpPr/>
            <p:nvPr/>
          </p:nvCxnSpPr>
          <p:spPr>
            <a:xfrm flipH="1">
              <a:off x="5080000" y="2726310"/>
              <a:ext cx="1" cy="59522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9" name="Group 138"/>
          <p:cNvGrpSpPr/>
          <p:nvPr/>
        </p:nvGrpSpPr>
        <p:grpSpPr>
          <a:xfrm flipV="1">
            <a:off x="6217139" y="4079598"/>
            <a:ext cx="195386" cy="762000"/>
            <a:chOff x="4884615" y="2559538"/>
            <a:chExt cx="195386" cy="762000"/>
          </a:xfrm>
        </p:grpSpPr>
        <p:sp>
          <p:nvSpPr>
            <p:cNvPr id="140" name="Oval 139"/>
            <p:cNvSpPr/>
            <p:nvPr/>
          </p:nvSpPr>
          <p:spPr>
            <a:xfrm>
              <a:off x="4884615" y="2559538"/>
              <a:ext cx="195385" cy="19538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41" name="Straight Connector 140"/>
            <p:cNvCxnSpPr>
              <a:stCxn id="140" idx="3"/>
            </p:cNvCxnSpPr>
            <p:nvPr/>
          </p:nvCxnSpPr>
          <p:spPr>
            <a:xfrm flipH="1">
              <a:off x="4884615" y="2726310"/>
              <a:ext cx="28613" cy="59522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Straight Connector 141"/>
            <p:cNvCxnSpPr/>
            <p:nvPr/>
          </p:nvCxnSpPr>
          <p:spPr>
            <a:xfrm flipH="1">
              <a:off x="5080000" y="2726310"/>
              <a:ext cx="1" cy="59522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3" name="Group 142"/>
          <p:cNvGrpSpPr/>
          <p:nvPr/>
        </p:nvGrpSpPr>
        <p:grpSpPr>
          <a:xfrm flipV="1">
            <a:off x="6428153" y="4079598"/>
            <a:ext cx="195386" cy="762000"/>
            <a:chOff x="4884615" y="2559538"/>
            <a:chExt cx="195386" cy="762000"/>
          </a:xfrm>
        </p:grpSpPr>
        <p:sp>
          <p:nvSpPr>
            <p:cNvPr id="144" name="Oval 143"/>
            <p:cNvSpPr/>
            <p:nvPr/>
          </p:nvSpPr>
          <p:spPr>
            <a:xfrm>
              <a:off x="4884615" y="2559538"/>
              <a:ext cx="195385" cy="19538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45" name="Straight Connector 144"/>
            <p:cNvCxnSpPr>
              <a:stCxn id="144" idx="3"/>
            </p:cNvCxnSpPr>
            <p:nvPr/>
          </p:nvCxnSpPr>
          <p:spPr>
            <a:xfrm flipH="1">
              <a:off x="4884615" y="2726310"/>
              <a:ext cx="28613" cy="59522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6" name="Straight Connector 145"/>
            <p:cNvCxnSpPr/>
            <p:nvPr/>
          </p:nvCxnSpPr>
          <p:spPr>
            <a:xfrm flipH="1">
              <a:off x="5080000" y="2726310"/>
              <a:ext cx="1" cy="59522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7" name="Group 146"/>
          <p:cNvGrpSpPr/>
          <p:nvPr/>
        </p:nvGrpSpPr>
        <p:grpSpPr>
          <a:xfrm flipV="1">
            <a:off x="6619629" y="4079598"/>
            <a:ext cx="195386" cy="762000"/>
            <a:chOff x="4884615" y="2559538"/>
            <a:chExt cx="195386" cy="762000"/>
          </a:xfrm>
        </p:grpSpPr>
        <p:sp>
          <p:nvSpPr>
            <p:cNvPr id="148" name="Oval 147"/>
            <p:cNvSpPr/>
            <p:nvPr/>
          </p:nvSpPr>
          <p:spPr>
            <a:xfrm>
              <a:off x="4884615" y="2559538"/>
              <a:ext cx="195385" cy="19538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49" name="Straight Connector 148"/>
            <p:cNvCxnSpPr>
              <a:stCxn id="148" idx="3"/>
            </p:cNvCxnSpPr>
            <p:nvPr/>
          </p:nvCxnSpPr>
          <p:spPr>
            <a:xfrm flipH="1">
              <a:off x="4884615" y="2726310"/>
              <a:ext cx="28613" cy="59522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0" name="Straight Connector 149"/>
            <p:cNvCxnSpPr/>
            <p:nvPr/>
          </p:nvCxnSpPr>
          <p:spPr>
            <a:xfrm flipH="1">
              <a:off x="5080000" y="2726310"/>
              <a:ext cx="1" cy="59522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1" name="Group 150"/>
          <p:cNvGrpSpPr/>
          <p:nvPr/>
        </p:nvGrpSpPr>
        <p:grpSpPr>
          <a:xfrm>
            <a:off x="6889239" y="3727914"/>
            <a:ext cx="195386" cy="762000"/>
            <a:chOff x="4884615" y="2559538"/>
            <a:chExt cx="195386" cy="762000"/>
          </a:xfrm>
        </p:grpSpPr>
        <p:sp>
          <p:nvSpPr>
            <p:cNvPr id="152" name="Oval 151"/>
            <p:cNvSpPr/>
            <p:nvPr/>
          </p:nvSpPr>
          <p:spPr>
            <a:xfrm>
              <a:off x="4884615" y="2559538"/>
              <a:ext cx="195385" cy="19538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53" name="Straight Connector 152"/>
            <p:cNvCxnSpPr>
              <a:stCxn id="152" idx="3"/>
            </p:cNvCxnSpPr>
            <p:nvPr/>
          </p:nvCxnSpPr>
          <p:spPr>
            <a:xfrm flipH="1">
              <a:off x="4884615" y="2726310"/>
              <a:ext cx="28613" cy="59522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4" name="Straight Connector 153"/>
            <p:cNvCxnSpPr/>
            <p:nvPr/>
          </p:nvCxnSpPr>
          <p:spPr>
            <a:xfrm flipH="1">
              <a:off x="5080000" y="2726310"/>
              <a:ext cx="1" cy="59522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5" name="Group 154"/>
          <p:cNvGrpSpPr/>
          <p:nvPr/>
        </p:nvGrpSpPr>
        <p:grpSpPr>
          <a:xfrm>
            <a:off x="7510551" y="3727914"/>
            <a:ext cx="195386" cy="762000"/>
            <a:chOff x="4884615" y="2559538"/>
            <a:chExt cx="195386" cy="762000"/>
          </a:xfrm>
        </p:grpSpPr>
        <p:sp>
          <p:nvSpPr>
            <p:cNvPr id="156" name="Oval 155"/>
            <p:cNvSpPr/>
            <p:nvPr/>
          </p:nvSpPr>
          <p:spPr>
            <a:xfrm>
              <a:off x="4884615" y="2559538"/>
              <a:ext cx="195385" cy="19538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57" name="Straight Connector 156"/>
            <p:cNvCxnSpPr>
              <a:stCxn id="156" idx="3"/>
            </p:cNvCxnSpPr>
            <p:nvPr/>
          </p:nvCxnSpPr>
          <p:spPr>
            <a:xfrm flipH="1">
              <a:off x="4884615" y="2726310"/>
              <a:ext cx="28613" cy="59522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8" name="Straight Connector 157"/>
            <p:cNvCxnSpPr/>
            <p:nvPr/>
          </p:nvCxnSpPr>
          <p:spPr>
            <a:xfrm flipH="1">
              <a:off x="5080000" y="2726310"/>
              <a:ext cx="1" cy="59522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9" name="Group 158"/>
          <p:cNvGrpSpPr/>
          <p:nvPr/>
        </p:nvGrpSpPr>
        <p:grpSpPr>
          <a:xfrm>
            <a:off x="7721565" y="3727914"/>
            <a:ext cx="195386" cy="762000"/>
            <a:chOff x="4884615" y="2559538"/>
            <a:chExt cx="195386" cy="762000"/>
          </a:xfrm>
        </p:grpSpPr>
        <p:sp>
          <p:nvSpPr>
            <p:cNvPr id="160" name="Oval 159"/>
            <p:cNvSpPr/>
            <p:nvPr/>
          </p:nvSpPr>
          <p:spPr>
            <a:xfrm>
              <a:off x="4884615" y="2559538"/>
              <a:ext cx="195385" cy="19538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61" name="Straight Connector 160"/>
            <p:cNvCxnSpPr>
              <a:stCxn id="160" idx="3"/>
            </p:cNvCxnSpPr>
            <p:nvPr/>
          </p:nvCxnSpPr>
          <p:spPr>
            <a:xfrm flipH="1">
              <a:off x="4884615" y="2726310"/>
              <a:ext cx="28613" cy="59522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2" name="Straight Connector 161"/>
            <p:cNvCxnSpPr/>
            <p:nvPr/>
          </p:nvCxnSpPr>
          <p:spPr>
            <a:xfrm flipH="1">
              <a:off x="5080000" y="2726310"/>
              <a:ext cx="1" cy="59522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3" name="Group 162"/>
          <p:cNvGrpSpPr/>
          <p:nvPr/>
        </p:nvGrpSpPr>
        <p:grpSpPr>
          <a:xfrm>
            <a:off x="7932579" y="3727914"/>
            <a:ext cx="195386" cy="762000"/>
            <a:chOff x="4884615" y="2559538"/>
            <a:chExt cx="195386" cy="762000"/>
          </a:xfrm>
        </p:grpSpPr>
        <p:sp>
          <p:nvSpPr>
            <p:cNvPr id="164" name="Oval 163"/>
            <p:cNvSpPr/>
            <p:nvPr/>
          </p:nvSpPr>
          <p:spPr>
            <a:xfrm>
              <a:off x="4884615" y="2559538"/>
              <a:ext cx="195385" cy="19538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65" name="Straight Connector 164"/>
            <p:cNvCxnSpPr>
              <a:stCxn id="164" idx="3"/>
            </p:cNvCxnSpPr>
            <p:nvPr/>
          </p:nvCxnSpPr>
          <p:spPr>
            <a:xfrm flipH="1">
              <a:off x="4884615" y="2726310"/>
              <a:ext cx="28613" cy="59522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Straight Connector 165"/>
            <p:cNvCxnSpPr/>
            <p:nvPr/>
          </p:nvCxnSpPr>
          <p:spPr>
            <a:xfrm flipH="1">
              <a:off x="5080000" y="2726310"/>
              <a:ext cx="1" cy="59522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7" name="Group 166"/>
          <p:cNvGrpSpPr/>
          <p:nvPr/>
        </p:nvGrpSpPr>
        <p:grpSpPr>
          <a:xfrm>
            <a:off x="8124055" y="3727914"/>
            <a:ext cx="195386" cy="762000"/>
            <a:chOff x="4884615" y="2559538"/>
            <a:chExt cx="195386" cy="762000"/>
          </a:xfrm>
        </p:grpSpPr>
        <p:sp>
          <p:nvSpPr>
            <p:cNvPr id="168" name="Oval 167"/>
            <p:cNvSpPr/>
            <p:nvPr/>
          </p:nvSpPr>
          <p:spPr>
            <a:xfrm>
              <a:off x="4884615" y="2559538"/>
              <a:ext cx="195385" cy="19538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69" name="Straight Connector 168"/>
            <p:cNvCxnSpPr>
              <a:stCxn id="168" idx="3"/>
            </p:cNvCxnSpPr>
            <p:nvPr/>
          </p:nvCxnSpPr>
          <p:spPr>
            <a:xfrm flipH="1">
              <a:off x="4884615" y="2726310"/>
              <a:ext cx="28613" cy="59522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0" name="Straight Connector 169"/>
            <p:cNvCxnSpPr/>
            <p:nvPr/>
          </p:nvCxnSpPr>
          <p:spPr>
            <a:xfrm flipH="1">
              <a:off x="5080000" y="2726310"/>
              <a:ext cx="1" cy="59522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1" name="Group 170"/>
          <p:cNvGrpSpPr/>
          <p:nvPr/>
        </p:nvGrpSpPr>
        <p:grpSpPr>
          <a:xfrm flipV="1">
            <a:off x="6826721" y="4075694"/>
            <a:ext cx="195386" cy="762000"/>
            <a:chOff x="4884615" y="2559538"/>
            <a:chExt cx="195386" cy="762000"/>
          </a:xfrm>
        </p:grpSpPr>
        <p:sp>
          <p:nvSpPr>
            <p:cNvPr id="172" name="Oval 171"/>
            <p:cNvSpPr/>
            <p:nvPr/>
          </p:nvSpPr>
          <p:spPr>
            <a:xfrm>
              <a:off x="4884615" y="2559538"/>
              <a:ext cx="195385" cy="19538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73" name="Straight Connector 172"/>
            <p:cNvCxnSpPr>
              <a:stCxn id="172" idx="3"/>
            </p:cNvCxnSpPr>
            <p:nvPr/>
          </p:nvCxnSpPr>
          <p:spPr>
            <a:xfrm flipH="1">
              <a:off x="4884615" y="2726310"/>
              <a:ext cx="28613" cy="59522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4" name="Straight Connector 173"/>
            <p:cNvCxnSpPr/>
            <p:nvPr/>
          </p:nvCxnSpPr>
          <p:spPr>
            <a:xfrm flipH="1">
              <a:off x="5080000" y="2726310"/>
              <a:ext cx="1" cy="59522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5" name="Group 174"/>
          <p:cNvGrpSpPr/>
          <p:nvPr/>
        </p:nvGrpSpPr>
        <p:grpSpPr>
          <a:xfrm flipV="1">
            <a:off x="7448033" y="4075694"/>
            <a:ext cx="195386" cy="762000"/>
            <a:chOff x="4884615" y="2559538"/>
            <a:chExt cx="195386" cy="762000"/>
          </a:xfrm>
        </p:grpSpPr>
        <p:sp>
          <p:nvSpPr>
            <p:cNvPr id="176" name="Oval 175"/>
            <p:cNvSpPr/>
            <p:nvPr/>
          </p:nvSpPr>
          <p:spPr>
            <a:xfrm>
              <a:off x="4884615" y="2559538"/>
              <a:ext cx="195385" cy="19538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77" name="Straight Connector 176"/>
            <p:cNvCxnSpPr>
              <a:stCxn id="176" idx="3"/>
            </p:cNvCxnSpPr>
            <p:nvPr/>
          </p:nvCxnSpPr>
          <p:spPr>
            <a:xfrm flipH="1">
              <a:off x="4884615" y="2726310"/>
              <a:ext cx="28613" cy="59522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Straight Connector 177"/>
            <p:cNvCxnSpPr/>
            <p:nvPr/>
          </p:nvCxnSpPr>
          <p:spPr>
            <a:xfrm flipH="1">
              <a:off x="5080000" y="2726310"/>
              <a:ext cx="1" cy="59522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9" name="Group 178"/>
          <p:cNvGrpSpPr/>
          <p:nvPr/>
        </p:nvGrpSpPr>
        <p:grpSpPr>
          <a:xfrm flipV="1">
            <a:off x="7659047" y="4075694"/>
            <a:ext cx="195386" cy="762000"/>
            <a:chOff x="4884615" y="2559538"/>
            <a:chExt cx="195386" cy="762000"/>
          </a:xfrm>
        </p:grpSpPr>
        <p:sp>
          <p:nvSpPr>
            <p:cNvPr id="180" name="Oval 179"/>
            <p:cNvSpPr/>
            <p:nvPr/>
          </p:nvSpPr>
          <p:spPr>
            <a:xfrm>
              <a:off x="4884615" y="2559538"/>
              <a:ext cx="195385" cy="19538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81" name="Straight Connector 180"/>
            <p:cNvCxnSpPr>
              <a:stCxn id="180" idx="3"/>
            </p:cNvCxnSpPr>
            <p:nvPr/>
          </p:nvCxnSpPr>
          <p:spPr>
            <a:xfrm flipH="1">
              <a:off x="4884615" y="2726310"/>
              <a:ext cx="28613" cy="59522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Straight Connector 181"/>
            <p:cNvCxnSpPr/>
            <p:nvPr/>
          </p:nvCxnSpPr>
          <p:spPr>
            <a:xfrm flipH="1">
              <a:off x="5080000" y="2726310"/>
              <a:ext cx="1" cy="59522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3" name="Group 182"/>
          <p:cNvGrpSpPr/>
          <p:nvPr/>
        </p:nvGrpSpPr>
        <p:grpSpPr>
          <a:xfrm flipV="1">
            <a:off x="7870061" y="4075694"/>
            <a:ext cx="195386" cy="762000"/>
            <a:chOff x="4884615" y="2559538"/>
            <a:chExt cx="195386" cy="762000"/>
          </a:xfrm>
        </p:grpSpPr>
        <p:sp>
          <p:nvSpPr>
            <p:cNvPr id="184" name="Oval 183"/>
            <p:cNvSpPr/>
            <p:nvPr/>
          </p:nvSpPr>
          <p:spPr>
            <a:xfrm>
              <a:off x="4884615" y="2559538"/>
              <a:ext cx="195385" cy="19538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85" name="Straight Connector 184"/>
            <p:cNvCxnSpPr>
              <a:stCxn id="184" idx="3"/>
            </p:cNvCxnSpPr>
            <p:nvPr/>
          </p:nvCxnSpPr>
          <p:spPr>
            <a:xfrm flipH="1">
              <a:off x="4884615" y="2726310"/>
              <a:ext cx="28613" cy="59522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6" name="Straight Connector 185"/>
            <p:cNvCxnSpPr/>
            <p:nvPr/>
          </p:nvCxnSpPr>
          <p:spPr>
            <a:xfrm flipH="1">
              <a:off x="5080000" y="2726310"/>
              <a:ext cx="1" cy="59522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7" name="Group 186"/>
          <p:cNvGrpSpPr/>
          <p:nvPr/>
        </p:nvGrpSpPr>
        <p:grpSpPr>
          <a:xfrm flipV="1">
            <a:off x="8061537" y="4075694"/>
            <a:ext cx="195386" cy="762000"/>
            <a:chOff x="4884615" y="2559538"/>
            <a:chExt cx="195386" cy="762000"/>
          </a:xfrm>
        </p:grpSpPr>
        <p:sp>
          <p:nvSpPr>
            <p:cNvPr id="188" name="Oval 187"/>
            <p:cNvSpPr/>
            <p:nvPr/>
          </p:nvSpPr>
          <p:spPr>
            <a:xfrm>
              <a:off x="4884615" y="2559538"/>
              <a:ext cx="195385" cy="19538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89" name="Straight Connector 188"/>
            <p:cNvCxnSpPr>
              <a:stCxn id="188" idx="3"/>
            </p:cNvCxnSpPr>
            <p:nvPr/>
          </p:nvCxnSpPr>
          <p:spPr>
            <a:xfrm flipH="1">
              <a:off x="4884615" y="2726310"/>
              <a:ext cx="28613" cy="59522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0" name="Straight Connector 189"/>
            <p:cNvCxnSpPr/>
            <p:nvPr/>
          </p:nvCxnSpPr>
          <p:spPr>
            <a:xfrm flipH="1">
              <a:off x="5080000" y="2726310"/>
              <a:ext cx="1" cy="59522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1" name="Can 190"/>
          <p:cNvSpPr/>
          <p:nvPr/>
        </p:nvSpPr>
        <p:spPr>
          <a:xfrm>
            <a:off x="6941277" y="3653666"/>
            <a:ext cx="621312" cy="1289539"/>
          </a:xfrm>
          <a:prstGeom prst="ca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3" name="Straight Connector 192"/>
          <p:cNvCxnSpPr>
            <a:stCxn id="191" idx="1"/>
            <a:endCxn id="191" idx="3"/>
          </p:cNvCxnSpPr>
          <p:nvPr/>
        </p:nvCxnSpPr>
        <p:spPr>
          <a:xfrm>
            <a:off x="7251933" y="3653666"/>
            <a:ext cx="0" cy="1289539"/>
          </a:xfrm>
          <a:prstGeom prst="line">
            <a:avLst/>
          </a:prstGeom>
          <a:ln w="155575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6" name="Can 195"/>
          <p:cNvSpPr/>
          <p:nvPr/>
        </p:nvSpPr>
        <p:spPr>
          <a:xfrm>
            <a:off x="5068288" y="3658834"/>
            <a:ext cx="621312" cy="1289539"/>
          </a:xfrm>
          <a:prstGeom prst="ca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7" name="Straight Connector 196"/>
          <p:cNvCxnSpPr>
            <a:stCxn id="196" idx="1"/>
            <a:endCxn id="196" idx="3"/>
          </p:cNvCxnSpPr>
          <p:nvPr/>
        </p:nvCxnSpPr>
        <p:spPr>
          <a:xfrm>
            <a:off x="5378944" y="3658834"/>
            <a:ext cx="0" cy="1289539"/>
          </a:xfrm>
          <a:prstGeom prst="line">
            <a:avLst/>
          </a:prstGeom>
          <a:ln w="155575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8" name="TextBox 197"/>
          <p:cNvSpPr txBox="1"/>
          <p:nvPr/>
        </p:nvSpPr>
        <p:spPr>
          <a:xfrm>
            <a:off x="3995069" y="4733430"/>
            <a:ext cx="9297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Inside</a:t>
            </a:r>
            <a:endParaRPr lang="en-US" sz="2400" dirty="0"/>
          </a:p>
        </p:txBody>
      </p:sp>
      <p:sp>
        <p:nvSpPr>
          <p:cNvPr id="199" name="TextBox 198"/>
          <p:cNvSpPr txBox="1"/>
          <p:nvPr/>
        </p:nvSpPr>
        <p:spPr>
          <a:xfrm>
            <a:off x="3851791" y="3312567"/>
            <a:ext cx="11590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Outside</a:t>
            </a:r>
            <a:endParaRPr lang="en-US" sz="2400" dirty="0"/>
          </a:p>
        </p:txBody>
      </p:sp>
      <p:pic>
        <p:nvPicPr>
          <p:cNvPr id="200" name="Content Placeholder 34"/>
          <p:cNvPicPr>
            <a:picLocks noGrp="1" noChangeAspect="1"/>
          </p:cNvPicPr>
          <p:nvPr>
            <p:ph sz="half" idx="4294967295"/>
          </p:nvPr>
        </p:nvPicPr>
        <p:blipFill>
          <a:blip r:embed="rId3"/>
          <a:srcRect l="-117157" r="-117157"/>
          <a:stretch>
            <a:fillRect/>
          </a:stretch>
        </p:blipFill>
        <p:spPr>
          <a:xfrm rot="5400000">
            <a:off x="5451540" y="2166609"/>
            <a:ext cx="1614862" cy="2408358"/>
          </a:xfrm>
          <a:prstGeom prst="rect">
            <a:avLst/>
          </a:prstGeom>
        </p:spPr>
      </p:pic>
      <p:sp>
        <p:nvSpPr>
          <p:cNvPr id="205" name="TextBox 204"/>
          <p:cNvSpPr txBox="1"/>
          <p:nvPr/>
        </p:nvSpPr>
        <p:spPr>
          <a:xfrm>
            <a:off x="6330462" y="2051538"/>
            <a:ext cx="5208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Na</a:t>
            </a:r>
            <a:r>
              <a:rPr lang="en-US" baseline="30000" dirty="0" smtClean="0"/>
              <a:t>+</a:t>
            </a:r>
            <a:endParaRPr lang="en-US" dirty="0"/>
          </a:p>
        </p:txBody>
      </p:sp>
      <p:sp>
        <p:nvSpPr>
          <p:cNvPr id="206" name="TextBox 205"/>
          <p:cNvSpPr txBox="1"/>
          <p:nvPr/>
        </p:nvSpPr>
        <p:spPr>
          <a:xfrm>
            <a:off x="6328255" y="2420870"/>
            <a:ext cx="5729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Ca</a:t>
            </a:r>
            <a:r>
              <a:rPr lang="en-US" baseline="30000" dirty="0" smtClean="0"/>
              <a:t>2+</a:t>
            </a:r>
            <a:endParaRPr lang="en-US" dirty="0"/>
          </a:p>
        </p:txBody>
      </p:sp>
      <p:sp>
        <p:nvSpPr>
          <p:cNvPr id="207" name="TextBox 206"/>
          <p:cNvSpPr txBox="1"/>
          <p:nvPr/>
        </p:nvSpPr>
        <p:spPr>
          <a:xfrm>
            <a:off x="7063136" y="2420870"/>
            <a:ext cx="5729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Ca</a:t>
            </a:r>
            <a:r>
              <a:rPr lang="en-US" baseline="30000" dirty="0" smtClean="0"/>
              <a:t>2+</a:t>
            </a:r>
            <a:endParaRPr lang="en-US" dirty="0"/>
          </a:p>
        </p:txBody>
      </p:sp>
      <p:sp>
        <p:nvSpPr>
          <p:cNvPr id="208" name="TextBox 207"/>
          <p:cNvSpPr txBox="1"/>
          <p:nvPr/>
        </p:nvSpPr>
        <p:spPr>
          <a:xfrm>
            <a:off x="5626347" y="1959736"/>
            <a:ext cx="5729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Ca</a:t>
            </a:r>
            <a:r>
              <a:rPr lang="en-US" baseline="30000" dirty="0" smtClean="0"/>
              <a:t>2+</a:t>
            </a:r>
            <a:endParaRPr lang="en-US" dirty="0"/>
          </a:p>
        </p:txBody>
      </p:sp>
      <p:sp>
        <p:nvSpPr>
          <p:cNvPr id="209" name="TextBox 208"/>
          <p:cNvSpPr txBox="1"/>
          <p:nvPr/>
        </p:nvSpPr>
        <p:spPr>
          <a:xfrm>
            <a:off x="5719647" y="2327548"/>
            <a:ext cx="5208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</a:t>
            </a:r>
            <a:r>
              <a:rPr lang="en-US" dirty="0" smtClean="0"/>
              <a:t>a</a:t>
            </a:r>
            <a:r>
              <a:rPr lang="en-US" baseline="30000" dirty="0" smtClean="0"/>
              <a:t>+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9404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4.81481E-6 L -0.0625 -0.10649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25" y="-5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2.59259E-6 C 0.00121 0.01343 0.0026 0.02616 0.00521 0.03936 C 0.00451 0.05093 0.00469 0.0625 0.00347 0.07408 C 0.00208 0.08588 -0.00208 0.0919 -0.00521 0.10186 C -0.00747 0.10834 -0.00868 0.11574 -0.01042 0.12269 C -0.01163 0.12732 -0.01389 0.13658 -0.01389 0.13658 C -0.01511 0.14723 -0.0158 0.15811 -0.01736 0.16899 C -0.01858 0.17662 -0.01997 0.18426 -0.02083 0.19213 C -0.02153 0.19676 -0.02188 0.20139 -0.02257 0.20602 C -0.02361 0.21065 -0.02604 0.21991 -0.02604 0.21991 C -0.02518 0.31528 -0.03646 0.37269 -0.00868 0.44676 C -0.00417 0.4588 -0.00174 0.47361 0.00694 0.48149 C 0.01007 0.48774 0.01007 0.48959 0.01562 0.49306 C 0.01892 0.49491 0.02604 0.49769 0.02604 0.49769 " pathEditMode="relative" ptsTypes="fffffffffffffA">
                                      <p:cBhvr>
                                        <p:cTn id="22" dur="150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73472E-18 -2.59259E-6 C 0.01441 0.00301 0.01823 0.00671 0.02431 0.02546 C 0.02657 0.03264 0.03299 0.04629 0.03299 0.04629 C 0.0349 0.05671 0.03993 0.07245 0.04861 0.07639 C 0.05382 0.0787 0.05452 0.07824 0.05903 0.08333 C 0.07223 0.09815 0.05643 0.08333 0.06945 0.09491 C 0.07587 0.10764 0.07691 0.12384 0.07986 0.13889 C 0.08143 0.14722 0.08507 0.16435 0.08507 0.16435 C 0.08768 0.23727 0.10087 0.33217 0.08334 0.40278 C 0.07934 0.45046 0.07795 0.50694 0.06945 0.55324 C 0.06875 0.56018 0.06893 0.56713 0.06771 0.57407 C 0.06667 0.57917 0.05903 0.58565 0.05903 0.58565 " pathEditMode="relative" ptsTypes="fffffffffffA">
                                      <p:cBhvr>
                                        <p:cTn id="24" dur="1000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1.85185E-6 C 0.00417 0.00139 0.00903 0.00185 0.01215 0.00694 C 0.0132 0.0088 0.01267 0.0118 0.01389 0.01389 C 0.01563 0.01667 0.01858 0.01829 0.02083 0.02083 C 0.02257 0.02292 0.02448 0.02523 0.02604 0.02778 C 0.02969 0.03356 0.0316 0.0419 0.03646 0.0463 C 0.04375 0.05278 0.04965 0.06042 0.05729 0.06713 C 0.05903 0.06852 0.0625 0.07176 0.0625 0.07176 C 0.06302 0.07407 0.06285 0.07685 0.06424 0.0787 C 0.06545 0.08032 0.06823 0.07893 0.06945 0.08102 C 0.07361 0.08866 0.07205 0.09606 0.07465 0.10417 C 0.07535 0.10671 0.07708 0.10856 0.07813 0.11111 C 0.08125 0.11968 0.07847 0.11898 0.0816 0.12963 C 0.08229 0.13218 0.0842 0.13403 0.08507 0.13657 C 0.08872 0.14745 0.08872 0.15255 0.09028 0.16435 C 0.08941 0.19676 0.09236 0.225 0.08507 0.25463 C 0.08559 0.31319 0.08577 0.37176 0.08681 0.43055 C 0.08698 0.44282 0.08785 0.45509 0.08854 0.46759 C 0.08906 0.48218 0.08802 0.49699 0.09028 0.51157 C 0.0941 0.5375 0.12986 0.5338 0.14236 0.53472 C 0.14861 0.53495 0.15504 0.53472 0.16146 0.53472 " pathEditMode="relative" ptsTypes="ffffffffffffffffffffA">
                                      <p:cBhvr>
                                        <p:cTn id="26" dur="1300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E-6 3.7037E-7 C -0.00122 0.02199 -0.00313 0.03912 -0.00695 0.06018 C -0.00869 0.06921 -0.01563 0.08565 -0.01563 0.08565 C -0.0198 0.11875 -0.01424 0.08565 -0.02084 0.10648 C -0.02379 0.11505 -0.02379 0.1213 -0.02778 0.12963 C -0.0316 0.14907 -0.03525 0.16829 -0.03994 0.1875 C -0.04115 0.19213 -0.04237 0.19676 -0.04341 0.20139 C -0.0441 0.2037 -0.04515 0.20833 -0.04515 0.20833 C -0.05365 0.28681 -0.04463 0.3669 -0.05903 0.44444 C -0.06251 0.4625 -0.06702 0.48426 -0.07466 0.5 C -0.07813 0.51829 -0.07796 0.51343 -0.07466 0.54398 C -0.07431 0.54861 -0.07119 0.55787 -0.07119 0.55787 C -0.07188 0.56713 -0.07101 0.57662 -0.07292 0.58565 C -0.07466 0.59282 -0.08855 0.59491 -0.08855 0.59491 " pathEditMode="relative" ptsTypes="fffffffffffffA">
                                      <p:cBhvr>
                                        <p:cTn id="28" dur="100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83333E-6 3.33333E-6 C -0.00728 0.01898 -0.021 0.0331 -0.02777 0.05324 C -0.02933 0.05764 -0.02933 0.06296 -0.03124 0.06713 C -0.03367 0.07176 -0.03819 0.08102 -0.03819 0.08102 C -0.0394 0.09097 -0.04131 0.11181 -0.0434 0.12037 C -0.0486 0.14074 -0.0559 0.15903 -0.05902 0.18056 C -0.05971 0.21366 -0.05989 0.24676 -0.06076 0.28009 C -0.06128 0.29653 -0.06249 0.29792 -0.06596 0.3125 C -0.06666 0.31482 -0.0677 0.31944 -0.0677 0.31944 C -0.06631 0.33426 -0.06423 0.34861 -0.06249 0.36343 C -0.06058 0.38125 -0.05989 0.40116 -0.05208 0.41667 C -0.04774 0.44028 -0.03593 0.46273 -0.01735 0.46991 C -0.01215 0.47176 -0.00711 0.47477 -0.00173 0.47685 C 0.00383 0.4787 0.01563 0.48148 0.01563 0.48148 C 0.02379 0.48866 0.01754 0.48426 0.02779 0.48843 C 0.03126 0.48982 0.0382 0.49306 0.0382 0.49306 C 0.03924 0.49537 0.04167 0.5 0.04167 0.5 " pathEditMode="relative" ptsTypes="ffffffffffffffffA">
                                      <p:cBhvr>
                                        <p:cTn id="30" dur="140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" grpId="0"/>
      <p:bldP spid="206" grpId="0"/>
      <p:bldP spid="207" grpId="0"/>
      <p:bldP spid="208" grpId="0"/>
      <p:bldP spid="20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Radical Pairs Mechanism</a:t>
            </a:r>
            <a:endParaRPr lang="en-US" dirty="0"/>
          </a:p>
        </p:txBody>
      </p:sp>
      <p:sp>
        <p:nvSpPr>
          <p:cNvPr id="9" name="Lightning Bolt 8"/>
          <p:cNvSpPr/>
          <p:nvPr/>
        </p:nvSpPr>
        <p:spPr>
          <a:xfrm>
            <a:off x="1430228" y="1830388"/>
            <a:ext cx="428625" cy="920750"/>
          </a:xfrm>
          <a:prstGeom prst="lightningBolt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1858853" y="2607331"/>
            <a:ext cx="5588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B</a:t>
            </a:r>
            <a:r>
              <a:rPr lang="en-US" sz="2800" dirty="0" smtClean="0"/>
              <a:t>*</a:t>
            </a:r>
            <a:endParaRPr lang="en-US" sz="28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875" y="3860801"/>
            <a:ext cx="3810000" cy="2159000"/>
          </a:xfrm>
          <a:prstGeom prst="rect">
            <a:avLst/>
          </a:prstGeom>
        </p:spPr>
      </p:pic>
      <p:cxnSp>
        <p:nvCxnSpPr>
          <p:cNvPr id="13" name="Straight Arrow Connector 12"/>
          <p:cNvCxnSpPr>
            <a:stCxn id="10" idx="2"/>
          </p:cNvCxnSpPr>
          <p:nvPr/>
        </p:nvCxnSpPr>
        <p:spPr>
          <a:xfrm>
            <a:off x="2138262" y="3130551"/>
            <a:ext cx="0" cy="730250"/>
          </a:xfrm>
          <a:prstGeom prst="straightConnector1">
            <a:avLst/>
          </a:prstGeom>
          <a:ln w="38100" cmpd="sng">
            <a:solidFill>
              <a:srgbClr val="2F2B2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8" name="Picture 17" descr="eye.pd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58" r="18530" b="24704"/>
          <a:stretch/>
        </p:blipFill>
        <p:spPr>
          <a:xfrm>
            <a:off x="4463244" y="2086327"/>
            <a:ext cx="4025397" cy="3456737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5726611" y="5543064"/>
            <a:ext cx="20609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Vertebrate Eye</a:t>
            </a:r>
            <a:endParaRPr lang="en-US" sz="2400" dirty="0"/>
          </a:p>
        </p:txBody>
      </p:sp>
      <p:cxnSp>
        <p:nvCxnSpPr>
          <p:cNvPr id="21" name="Straight Connector 20"/>
          <p:cNvCxnSpPr/>
          <p:nvPr/>
        </p:nvCxnSpPr>
        <p:spPr>
          <a:xfrm>
            <a:off x="4583050" y="1830388"/>
            <a:ext cx="0" cy="447058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73031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Crazy magnetoreception experiments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32248" y="1899274"/>
            <a:ext cx="3428870" cy="324840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303919" y="6208149"/>
            <a:ext cx="589318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 smtClean="0"/>
              <a:t>Hart et al.(2013). Frontiers in Zoology, 10:80</a:t>
            </a:r>
            <a:endParaRPr lang="en-US" sz="24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410" y="2211253"/>
            <a:ext cx="3952103" cy="262444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58535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02449670"/>
              </p:ext>
            </p:extLst>
          </p:nvPr>
        </p:nvGraphicFramePr>
        <p:xfrm>
          <a:off x="457200" y="1600200"/>
          <a:ext cx="7620000" cy="4800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3744186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Crazy magnetoreception experiments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7799" y="2086628"/>
            <a:ext cx="5551007" cy="274907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2086628"/>
            <a:ext cx="2732004" cy="2548511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6032566"/>
            <a:ext cx="843880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 err="1" smtClean="0"/>
              <a:t>Begall</a:t>
            </a:r>
            <a:r>
              <a:rPr lang="en-US" sz="2000" dirty="0" smtClean="0"/>
              <a:t> et al. (2009). Magnetic alignment in grazing and resting cattle and deer. </a:t>
            </a:r>
            <a:r>
              <a:rPr lang="en-US" sz="2000" dirty="0" err="1" smtClean="0"/>
              <a:t>Proc</a:t>
            </a:r>
            <a:r>
              <a:rPr lang="en-US" sz="2000" dirty="0" smtClean="0"/>
              <a:t> </a:t>
            </a:r>
            <a:r>
              <a:rPr lang="en-US" sz="2000" dirty="0" err="1" smtClean="0"/>
              <a:t>Natl</a:t>
            </a:r>
            <a:r>
              <a:rPr lang="en-US" sz="2000" dirty="0" smtClean="0"/>
              <a:t> </a:t>
            </a:r>
            <a:r>
              <a:rPr lang="en-US" sz="2000" dirty="0" err="1" smtClean="0"/>
              <a:t>Acad</a:t>
            </a:r>
            <a:r>
              <a:rPr lang="en-US" sz="2000" dirty="0" smtClean="0"/>
              <a:t> Sci. 105(36):13451-13455.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0510591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3723" y="368891"/>
            <a:ext cx="5152571" cy="6092916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Thanks!!!!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sz="4000" dirty="0" smtClean="0"/>
          </a:p>
          <a:p>
            <a:r>
              <a:rPr lang="en-US" sz="4000" dirty="0" smtClean="0"/>
              <a:t>Questions?</a:t>
            </a:r>
            <a:endParaRPr lang="en-US" sz="4000" dirty="0" smtClean="0"/>
          </a:p>
        </p:txBody>
      </p:sp>
    </p:spTree>
    <p:extLst>
      <p:ext uri="{BB962C8B-B14F-4D97-AF65-F5344CB8AC3E}">
        <p14:creationId xmlns:p14="http://schemas.microsoft.com/office/powerpoint/2010/main" val="40346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 and Future Work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Ferromagnetism vs. radical pairs mechanism?</a:t>
            </a:r>
          </a:p>
          <a:p>
            <a:endParaRPr lang="en-US" dirty="0"/>
          </a:p>
          <a:p>
            <a:r>
              <a:rPr lang="en-US" dirty="0" smtClean="0"/>
              <a:t>Other tissues?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Other species</a:t>
            </a:r>
            <a:endParaRPr lang="en-US" dirty="0"/>
          </a:p>
        </p:txBody>
      </p:sp>
      <p:pic>
        <p:nvPicPr>
          <p:cNvPr id="4" name="Picture 3" descr="pineal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424" t="79237"/>
          <a:stretch/>
        </p:blipFill>
        <p:spPr>
          <a:xfrm>
            <a:off x="1202606" y="2689048"/>
            <a:ext cx="2274490" cy="225954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697625" y="2543803"/>
            <a:ext cx="18778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Pineal gland</a:t>
            </a:r>
            <a:endParaRPr lang="en-US" sz="2000" dirty="0"/>
          </a:p>
        </p:txBody>
      </p:sp>
      <p:cxnSp>
        <p:nvCxnSpPr>
          <p:cNvPr id="7" name="Straight Arrow Connector 6"/>
          <p:cNvCxnSpPr/>
          <p:nvPr/>
        </p:nvCxnSpPr>
        <p:spPr>
          <a:xfrm flipH="1">
            <a:off x="2855736" y="2943913"/>
            <a:ext cx="407312" cy="21198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1000" b="76667" l="3600" r="96600"/>
                    </a14:imgEffect>
                  </a14:imgLayer>
                </a14:imgProps>
              </a:ext>
            </a:extLst>
          </a:blip>
          <a:srcRect l="3587" t="11464" b="23349"/>
          <a:stretch/>
        </p:blipFill>
        <p:spPr>
          <a:xfrm flipH="1">
            <a:off x="1202606" y="5076653"/>
            <a:ext cx="3567189" cy="1447118"/>
          </a:xfrm>
          <a:prstGeom prst="rect">
            <a:avLst/>
          </a:prstGeom>
        </p:spPr>
      </p:pic>
      <p:pic>
        <p:nvPicPr>
          <p:cNvPr id="9" name="Picture 8" descr="eye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5250" y="2605887"/>
            <a:ext cx="2231376" cy="210011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084163" y="3217980"/>
            <a:ext cx="785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Retina</a:t>
            </a:r>
            <a:endParaRPr lang="en-US" dirty="0"/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5869467" y="3423392"/>
            <a:ext cx="279201" cy="163920"/>
          </a:xfrm>
          <a:prstGeom prst="straightConnector1">
            <a:avLst/>
          </a:prstGeom>
          <a:ln>
            <a:solidFill>
              <a:srgbClr val="2F2B2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3976877" y="6093409"/>
            <a:ext cx="18925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American shad</a:t>
            </a:r>
          </a:p>
          <a:p>
            <a:r>
              <a:rPr lang="en-US" i="1" dirty="0" err="1" smtClean="0"/>
              <a:t>Alosa</a:t>
            </a:r>
            <a:r>
              <a:rPr lang="en-US" i="1" dirty="0" smtClean="0"/>
              <a:t> </a:t>
            </a:r>
            <a:r>
              <a:rPr lang="en-US" i="1" dirty="0" err="1" smtClean="0"/>
              <a:t>sapidissima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189760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/>
      <p:bldP spid="10" grpId="0"/>
      <p:bldP spid="1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34"/>
          <p:cNvPicPr>
            <a:picLocks noGrp="1" noChangeAspect="1"/>
          </p:cNvPicPr>
          <p:nvPr>
            <p:ph sz="half" idx="4294967295"/>
          </p:nvPr>
        </p:nvPicPr>
        <p:blipFill>
          <a:blip r:embed="rId3"/>
          <a:srcRect l="-117157" r="-117157"/>
          <a:stretch>
            <a:fillRect/>
          </a:stretch>
        </p:blipFill>
        <p:spPr>
          <a:xfrm rot="9544243">
            <a:off x="4856771" y="2724959"/>
            <a:ext cx="1614862" cy="2026652"/>
          </a:xfrm>
          <a:prstGeom prst="rect">
            <a:avLst/>
          </a:prstGeom>
        </p:spPr>
      </p:pic>
      <p:cxnSp>
        <p:nvCxnSpPr>
          <p:cNvPr id="5" name="Straight Arrow Connector 4"/>
          <p:cNvCxnSpPr/>
          <p:nvPr/>
        </p:nvCxnSpPr>
        <p:spPr>
          <a:xfrm flipH="1" flipV="1">
            <a:off x="5508625" y="3382592"/>
            <a:ext cx="301625" cy="793750"/>
          </a:xfrm>
          <a:prstGeom prst="straightConnector1">
            <a:avLst/>
          </a:prstGeom>
          <a:ln w="38100" cmpd="sng"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" name="Content Placeholder 34"/>
          <p:cNvPicPr>
            <a:picLocks noGrp="1" noChangeAspect="1"/>
          </p:cNvPicPr>
          <p:nvPr>
            <p:ph sz="half" idx="4294967295"/>
          </p:nvPr>
        </p:nvPicPr>
        <p:blipFill>
          <a:blip r:embed="rId3"/>
          <a:srcRect l="-117157" r="-117157"/>
          <a:stretch>
            <a:fillRect/>
          </a:stretch>
        </p:blipFill>
        <p:spPr>
          <a:xfrm rot="9544243" flipH="1" flipV="1">
            <a:off x="4848714" y="2750267"/>
            <a:ext cx="1614862" cy="2026652"/>
          </a:xfrm>
          <a:prstGeom prst="rect">
            <a:avLst/>
          </a:prstGeom>
        </p:spPr>
      </p:pic>
      <p:cxnSp>
        <p:nvCxnSpPr>
          <p:cNvPr id="15" name="Straight Arrow Connector 14"/>
          <p:cNvCxnSpPr/>
          <p:nvPr/>
        </p:nvCxnSpPr>
        <p:spPr>
          <a:xfrm>
            <a:off x="5500568" y="3407900"/>
            <a:ext cx="301625" cy="793750"/>
          </a:xfrm>
          <a:prstGeom prst="straightConnector1">
            <a:avLst/>
          </a:prstGeom>
          <a:ln w="38100" cmpd="sng"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Magnetic Pulse Experiment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5999765">
            <a:off x="4479902" y="2854663"/>
            <a:ext cx="3987728" cy="2213655"/>
          </a:xfrm>
          <a:prstGeom prst="rect">
            <a:avLst/>
          </a:prstGeom>
        </p:spPr>
      </p:pic>
      <p:grpSp>
        <p:nvGrpSpPr>
          <p:cNvPr id="24" name="Group 23"/>
          <p:cNvGrpSpPr/>
          <p:nvPr/>
        </p:nvGrpSpPr>
        <p:grpSpPr>
          <a:xfrm rot="13493147">
            <a:off x="5838507" y="1141707"/>
            <a:ext cx="2290632" cy="2606229"/>
            <a:chOff x="6827962" y="1207382"/>
            <a:chExt cx="1167103" cy="1255859"/>
          </a:xfrm>
        </p:grpSpPr>
        <p:sp>
          <p:nvSpPr>
            <p:cNvPr id="20" name="Block Arc 19"/>
            <p:cNvSpPr/>
            <p:nvPr/>
          </p:nvSpPr>
          <p:spPr>
            <a:xfrm>
              <a:off x="6997998" y="1454780"/>
              <a:ext cx="928978" cy="777875"/>
            </a:xfrm>
            <a:prstGeom prst="blockArc">
              <a:avLst>
                <a:gd name="adj1" fmla="val 10800000"/>
                <a:gd name="adj2" fmla="val 19845609"/>
                <a:gd name="adj3" fmla="val 1221"/>
              </a:avLst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1" name="Block Arc 20"/>
            <p:cNvSpPr/>
            <p:nvPr/>
          </p:nvSpPr>
          <p:spPr>
            <a:xfrm>
              <a:off x="6827962" y="1207382"/>
              <a:ext cx="1167103" cy="968733"/>
            </a:xfrm>
            <a:prstGeom prst="blockArc">
              <a:avLst>
                <a:gd name="adj1" fmla="val 10800000"/>
                <a:gd name="adj2" fmla="val 19845609"/>
                <a:gd name="adj3" fmla="val 1221"/>
              </a:avLst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2" name="Block Arc 21"/>
            <p:cNvSpPr/>
            <p:nvPr/>
          </p:nvSpPr>
          <p:spPr>
            <a:xfrm>
              <a:off x="7121525" y="1691749"/>
              <a:ext cx="776578" cy="650264"/>
            </a:xfrm>
            <a:prstGeom prst="blockArc">
              <a:avLst>
                <a:gd name="adj1" fmla="val 10800000"/>
                <a:gd name="adj2" fmla="val 19845609"/>
                <a:gd name="adj3" fmla="val 1221"/>
              </a:avLst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3" name="Block Arc 22"/>
            <p:cNvSpPr/>
            <p:nvPr/>
          </p:nvSpPr>
          <p:spPr>
            <a:xfrm>
              <a:off x="7290197" y="2002068"/>
              <a:ext cx="550756" cy="461173"/>
            </a:xfrm>
            <a:prstGeom prst="blockArc">
              <a:avLst>
                <a:gd name="adj1" fmla="val 10800000"/>
                <a:gd name="adj2" fmla="val 19845609"/>
                <a:gd name="adj3" fmla="val 1221"/>
              </a:avLst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26" name="&quot;No&quot; Symbol 25"/>
          <p:cNvSpPr/>
          <p:nvPr/>
        </p:nvSpPr>
        <p:spPr>
          <a:xfrm>
            <a:off x="5500568" y="3407900"/>
            <a:ext cx="1898678" cy="1911103"/>
          </a:xfrm>
          <a:prstGeom prst="noSmoking">
            <a:avLst>
              <a:gd name="adj" fmla="val 11368"/>
            </a:avLst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28" name="Picture 27" descr="Fig1.pdf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405"/>
          <a:stretch/>
        </p:blipFill>
        <p:spPr>
          <a:xfrm>
            <a:off x="183294" y="1738500"/>
            <a:ext cx="4026596" cy="2188302"/>
          </a:xfrm>
          <a:prstGeom prst="rect">
            <a:avLst/>
          </a:prstGeom>
          <a:ln>
            <a:solidFill>
              <a:srgbClr val="2F2B20"/>
            </a:solidFill>
          </a:ln>
        </p:spPr>
      </p:pic>
      <p:pic>
        <p:nvPicPr>
          <p:cNvPr id="33" name="Picture 32" descr="test.pdf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405"/>
          <a:stretch/>
        </p:blipFill>
        <p:spPr>
          <a:xfrm>
            <a:off x="201970" y="4477411"/>
            <a:ext cx="4007920" cy="2178153"/>
          </a:xfrm>
          <a:prstGeom prst="rect">
            <a:avLst/>
          </a:prstGeom>
          <a:ln>
            <a:solidFill>
              <a:srgbClr val="2F2B20"/>
            </a:solidFill>
          </a:ln>
        </p:spPr>
      </p:pic>
      <p:sp>
        <p:nvSpPr>
          <p:cNvPr id="35" name="TextBox 34"/>
          <p:cNvSpPr txBox="1"/>
          <p:nvPr/>
        </p:nvSpPr>
        <p:spPr>
          <a:xfrm>
            <a:off x="398586" y="1289566"/>
            <a:ext cx="24046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Pulse-magnetized</a:t>
            </a:r>
            <a:endParaRPr lang="en-US" sz="2400" dirty="0"/>
          </a:p>
        </p:txBody>
      </p:sp>
      <p:sp>
        <p:nvSpPr>
          <p:cNvPr id="36" name="TextBox 35"/>
          <p:cNvSpPr txBox="1"/>
          <p:nvPr/>
        </p:nvSpPr>
        <p:spPr>
          <a:xfrm>
            <a:off x="398586" y="4000500"/>
            <a:ext cx="11161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Control</a:t>
            </a:r>
            <a:endParaRPr lang="en-US" sz="2400" dirty="0"/>
          </a:p>
        </p:txBody>
      </p:sp>
      <p:sp>
        <p:nvSpPr>
          <p:cNvPr id="37" name="Rectangle 36"/>
          <p:cNvSpPr/>
          <p:nvPr/>
        </p:nvSpPr>
        <p:spPr>
          <a:xfrm>
            <a:off x="241046" y="1809845"/>
            <a:ext cx="349016" cy="303821"/>
          </a:xfrm>
          <a:prstGeom prst="rect">
            <a:avLst/>
          </a:prstGeom>
          <a:ln>
            <a:solidFill>
              <a:srgbClr val="FFFFF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6774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20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100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Bob </a:t>
            </a:r>
            <a:r>
              <a:rPr lang="en-US" dirty="0" smtClean="0"/>
              <a:t>Fitak, PhD</a:t>
            </a:r>
            <a:endParaRPr lang="en-US" dirty="0"/>
          </a:p>
        </p:txBody>
      </p:sp>
      <p:graphicFrame>
        <p:nvGraphicFramePr>
          <p:cNvPr id="13" name="Diagram 12"/>
          <p:cNvGraphicFramePr/>
          <p:nvPr>
            <p:extLst>
              <p:ext uri="{D42A27DB-BD31-4B8C-83A1-F6EECF244321}">
                <p14:modId xmlns:p14="http://schemas.microsoft.com/office/powerpoint/2010/main" val="3781405806"/>
              </p:ext>
            </p:extLst>
          </p:nvPr>
        </p:nvGraphicFramePr>
        <p:xfrm>
          <a:off x="186266" y="822241"/>
          <a:ext cx="8405939" cy="560395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7" name="Pictur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7699" y="4504267"/>
            <a:ext cx="1333499" cy="88899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81198" y="2959102"/>
            <a:ext cx="1525933" cy="1409700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4149627" y="2628902"/>
            <a:ext cx="1167440" cy="626533"/>
          </a:xfrm>
          <a:prstGeom prst="rect">
            <a:avLst/>
          </a:prstGeom>
          <a:solidFill>
            <a:srgbClr val="DDE0DF"/>
          </a:solidFill>
          <a:ln>
            <a:solidFill>
              <a:srgbClr val="DDE0D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5936580" y="2010836"/>
            <a:ext cx="1023019" cy="914400"/>
          </a:xfrm>
          <a:prstGeom prst="rect">
            <a:avLst/>
          </a:prstGeom>
          <a:solidFill>
            <a:srgbClr val="DDE0DF"/>
          </a:solidFill>
          <a:ln>
            <a:solidFill>
              <a:srgbClr val="DDE0D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Bild 9" descr="vetmed_logo_RGB.eps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301936" y="2628902"/>
            <a:ext cx="2820911" cy="6605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400799" y="1602066"/>
            <a:ext cx="1545843" cy="1306237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38664" y="1463553"/>
            <a:ext cx="1642534" cy="216674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666580" y="4043398"/>
            <a:ext cx="2912533" cy="201450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05349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 anchor="t"/>
          <a:lstStyle/>
          <a:p>
            <a:r>
              <a:rPr lang="en-US" dirty="0" smtClean="0"/>
              <a:t>What is magnetoreception?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60658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Earth’s Magnetic Field</a:t>
            </a:r>
            <a:endParaRPr lang="en-US" dirty="0"/>
          </a:p>
        </p:txBody>
      </p:sp>
      <p:pic>
        <p:nvPicPr>
          <p:cNvPr id="31" name="Content Placeholder 30" descr="2.jpg"/>
          <p:cNvPicPr>
            <a:picLocks noGrp="1" noChangeAspect="1"/>
          </p:cNvPicPr>
          <p:nvPr>
            <p:ph sz="half" idx="1"/>
          </p:nvPr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406" b="99398" l="3160" r="96840">
                        <a14:foregroundMark x1="61611" y1="17470" x2="61611" y2="17470"/>
                        <a14:foregroundMark x1="57662" y1="23494" x2="57662" y2="23494"/>
                        <a14:foregroundMark x1="63665" y1="23494" x2="63665" y2="23494"/>
                        <a14:foregroundMark x1="55608" y1="32731" x2="55608" y2="32731"/>
                        <a14:foregroundMark x1="85150" y1="64859" x2="85150" y2="64859"/>
                        <a14:foregroundMark x1="50869" y1="86747" x2="50869" y2="86747"/>
                        <a14:foregroundMark x1="45498" y1="87349" x2="45498" y2="87349"/>
                        <a14:foregroundMark x1="41864" y1="93574" x2="41864" y2="93574"/>
                        <a14:foregroundMark x1="31596" y1="75502" x2="31596" y2="75502"/>
                        <a14:foregroundMark x1="28278" y1="73494" x2="28278" y2="73494"/>
                        <a14:foregroundMark x1="22907" y1="63454" x2="22907" y2="63454"/>
                        <a14:foregroundMark x1="23223" y1="56827" x2="23223" y2="56827"/>
                        <a14:foregroundMark x1="24329" y1="54016" x2="24329" y2="54016"/>
                        <a14:foregroundMark x1="24329" y1="54016" x2="24329" y2="54016"/>
                        <a14:foregroundMark x1="23697" y1="37952" x2="23697" y2="37952"/>
                        <a14:foregroundMark x1="44708" y1="75301" x2="44708" y2="753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304" b="-1584"/>
          <a:stretch/>
        </p:blipFill>
        <p:spPr>
          <a:xfrm>
            <a:off x="18675" y="974817"/>
            <a:ext cx="7339486" cy="5883183"/>
          </a:xfrm>
          <a:prstGeom prst="rect">
            <a:avLst/>
          </a:prstGeom>
        </p:spPr>
      </p:pic>
      <p:pic>
        <p:nvPicPr>
          <p:cNvPr id="32" name="Picture 31" descr="200235995-001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76006">
            <a:off x="2822636" y="3044909"/>
            <a:ext cx="1948536" cy="1948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7965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Activity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2400" dirty="0" smtClean="0"/>
              <a:t>With a partner, get a magnet, a compass, and a colored sticker</a:t>
            </a:r>
            <a:endParaRPr lang="en-US" sz="2400" dirty="0"/>
          </a:p>
          <a:p>
            <a:r>
              <a:rPr lang="en-US" sz="2400" dirty="0" smtClean="0"/>
              <a:t>Part 1:</a:t>
            </a:r>
          </a:p>
          <a:p>
            <a:pPr lvl="1"/>
            <a:r>
              <a:rPr lang="en-US" sz="2400" dirty="0" smtClean="0"/>
              <a:t>Find magnetic North (N).  Remember, the colored tip of a compass is the N pole (this is almost a trick question).</a:t>
            </a:r>
          </a:p>
          <a:p>
            <a:r>
              <a:rPr lang="en-US" sz="2400" dirty="0" smtClean="0"/>
              <a:t>Part 2:</a:t>
            </a:r>
          </a:p>
          <a:p>
            <a:pPr lvl="1"/>
            <a:r>
              <a:rPr lang="en-US" sz="2400" dirty="0" smtClean="0"/>
              <a:t>Using these materials, identify the N pole of the magnet and label it with a colored sticker</a:t>
            </a:r>
            <a:endParaRPr lang="en-US" sz="2400" dirty="0"/>
          </a:p>
          <a:p>
            <a:r>
              <a:rPr lang="en-US" sz="2400" dirty="0" smtClean="0"/>
              <a:t>Part 2:</a:t>
            </a:r>
          </a:p>
          <a:p>
            <a:pPr lvl="1"/>
            <a:r>
              <a:rPr lang="en-US" sz="2400" dirty="0" smtClean="0"/>
              <a:t>Find a place in the classroom where the compass reading is incorrect.  Why?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0861448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Earth’s Magnetic Field</a:t>
            </a:r>
            <a:endParaRPr lang="en-US" dirty="0"/>
          </a:p>
        </p:txBody>
      </p:sp>
      <p:pic>
        <p:nvPicPr>
          <p:cNvPr id="31" name="Content Placeholder 30" descr="2.jpg"/>
          <p:cNvPicPr>
            <a:picLocks noGrp="1" noChangeAspect="1"/>
          </p:cNvPicPr>
          <p:nvPr>
            <p:ph sz="half" idx="1"/>
          </p:nvPr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406" b="99398" l="3160" r="96840">
                        <a14:foregroundMark x1="61611" y1="17470" x2="61611" y2="17470"/>
                        <a14:foregroundMark x1="57662" y1="23494" x2="57662" y2="23494"/>
                        <a14:foregroundMark x1="63665" y1="23494" x2="63665" y2="23494"/>
                        <a14:foregroundMark x1="55608" y1="32731" x2="55608" y2="32731"/>
                        <a14:foregroundMark x1="85150" y1="64859" x2="85150" y2="64859"/>
                        <a14:foregroundMark x1="50869" y1="86747" x2="50869" y2="86747"/>
                        <a14:foregroundMark x1="45498" y1="87349" x2="45498" y2="87349"/>
                        <a14:foregroundMark x1="41864" y1="93574" x2="41864" y2="93574"/>
                        <a14:foregroundMark x1="31596" y1="75502" x2="31596" y2="75502"/>
                        <a14:foregroundMark x1="28278" y1="73494" x2="28278" y2="73494"/>
                        <a14:foregroundMark x1="22907" y1="63454" x2="22907" y2="63454"/>
                        <a14:foregroundMark x1="23223" y1="56827" x2="23223" y2="56827"/>
                        <a14:foregroundMark x1="24329" y1="54016" x2="24329" y2="54016"/>
                        <a14:foregroundMark x1="24329" y1="54016" x2="24329" y2="54016"/>
                        <a14:foregroundMark x1="23697" y1="37952" x2="23697" y2="37952"/>
                        <a14:foregroundMark x1="44708" y1="75301" x2="44708" y2="753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304" b="-1584"/>
          <a:stretch/>
        </p:blipFill>
        <p:spPr>
          <a:xfrm>
            <a:off x="18675" y="974817"/>
            <a:ext cx="7339486" cy="5883183"/>
          </a:xfrm>
          <a:prstGeom prst="rect">
            <a:avLst/>
          </a:prstGeom>
        </p:spPr>
      </p:pic>
      <p:pic>
        <p:nvPicPr>
          <p:cNvPr id="32" name="Picture 31" descr="200235995-001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76006">
            <a:off x="2822636" y="3044909"/>
            <a:ext cx="1948536" cy="1948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4124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Earth’s Magnetic Field</a:t>
            </a:r>
            <a:endParaRPr lang="en-US" dirty="0"/>
          </a:p>
        </p:txBody>
      </p:sp>
      <p:pic>
        <p:nvPicPr>
          <p:cNvPr id="31" name="Content Placeholder 30" descr="2.jpg"/>
          <p:cNvPicPr>
            <a:picLocks noGrp="1" noChangeAspect="1"/>
          </p:cNvPicPr>
          <p:nvPr>
            <p:ph sz="half" idx="1"/>
          </p:nvPr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406" b="99398" l="3160" r="96840">
                        <a14:foregroundMark x1="61611" y1="17470" x2="61611" y2="17470"/>
                        <a14:foregroundMark x1="57662" y1="23494" x2="57662" y2="23494"/>
                        <a14:foregroundMark x1="63665" y1="23494" x2="63665" y2="23494"/>
                        <a14:foregroundMark x1="55608" y1="32731" x2="55608" y2="32731"/>
                        <a14:foregroundMark x1="85150" y1="64859" x2="85150" y2="64859"/>
                        <a14:foregroundMark x1="50869" y1="86747" x2="50869" y2="86747"/>
                        <a14:foregroundMark x1="45498" y1="87349" x2="45498" y2="87349"/>
                        <a14:foregroundMark x1="41864" y1="93574" x2="41864" y2="93574"/>
                        <a14:foregroundMark x1="31596" y1="75502" x2="31596" y2="75502"/>
                        <a14:foregroundMark x1="28278" y1="73494" x2="28278" y2="73494"/>
                        <a14:foregroundMark x1="22907" y1="63454" x2="22907" y2="63454"/>
                        <a14:foregroundMark x1="23223" y1="56827" x2="23223" y2="56827"/>
                        <a14:foregroundMark x1="24329" y1="54016" x2="24329" y2="54016"/>
                        <a14:foregroundMark x1="24329" y1="54016" x2="24329" y2="54016"/>
                        <a14:foregroundMark x1="23697" y1="37952" x2="23697" y2="37952"/>
                        <a14:foregroundMark x1="44708" y1="75301" x2="44708" y2="753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304" b="-1584"/>
          <a:stretch/>
        </p:blipFill>
        <p:spPr>
          <a:xfrm>
            <a:off x="18675" y="974817"/>
            <a:ext cx="7339486" cy="5883183"/>
          </a:xfrm>
          <a:prstGeom prst="rect">
            <a:avLst/>
          </a:prstGeom>
        </p:spPr>
      </p:pic>
      <p:pic>
        <p:nvPicPr>
          <p:cNvPr id="32" name="Picture 31" descr="200235995-001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76006">
            <a:off x="2822636" y="3044909"/>
            <a:ext cx="1948536" cy="1948536"/>
          </a:xfrm>
          <a:prstGeom prst="rect">
            <a:avLst/>
          </a:prstGeom>
        </p:spPr>
      </p:pic>
      <p:pic>
        <p:nvPicPr>
          <p:cNvPr id="35" name="Content Placeholder 34"/>
          <p:cNvPicPr>
            <a:picLocks noGrp="1" noChangeAspect="1"/>
          </p:cNvPicPr>
          <p:nvPr>
            <p:ph sz="half" idx="2"/>
          </p:nvPr>
        </p:nvPicPr>
        <p:blipFill>
          <a:blip r:embed="rId6"/>
          <a:srcRect l="-117157" r="-117157"/>
          <a:stretch>
            <a:fillRect/>
          </a:stretch>
        </p:blipFill>
        <p:spPr>
          <a:xfrm rot="9544243" flipH="1" flipV="1">
            <a:off x="3009149" y="2939888"/>
            <a:ext cx="1614862" cy="2026652"/>
          </a:xfrm>
        </p:spPr>
      </p:pic>
    </p:spTree>
    <p:extLst>
      <p:ext uri="{BB962C8B-B14F-4D97-AF65-F5344CB8AC3E}">
        <p14:creationId xmlns:p14="http://schemas.microsoft.com/office/powerpoint/2010/main" val="3710708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35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500" fill="hold"/>
                                        <p:tgtEl>
                                          <p:spTgt spid="3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1" dur="500" fill="hold"/>
                                        <p:tgtEl>
                                          <p:spTgt spid="3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25" dur="3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Earth’s Magnetic Field</a:t>
            </a:r>
            <a:endParaRPr lang="en-US" dirty="0"/>
          </a:p>
        </p:txBody>
      </p:sp>
      <p:pic>
        <p:nvPicPr>
          <p:cNvPr id="12" name="Picture 11" descr="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" y="1716869"/>
            <a:ext cx="7724699" cy="345309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5" name="TextBox 14"/>
          <p:cNvSpPr txBox="1"/>
          <p:nvPr/>
        </p:nvSpPr>
        <p:spPr>
          <a:xfrm>
            <a:off x="749150" y="5128307"/>
            <a:ext cx="33307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www.astro-scutum.com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0989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djacency">
  <a:themeElements>
    <a:clrScheme name="Adjacency">
      <a:dk1>
        <a:srgbClr val="2F2B20"/>
      </a:dk1>
      <a:lt1>
        <a:srgbClr val="FFFFFF"/>
      </a:lt1>
      <a:dk2>
        <a:srgbClr val="675E47"/>
      </a:dk2>
      <a:lt2>
        <a:srgbClr val="DFDCB7"/>
      </a:lt2>
      <a:accent1>
        <a:srgbClr val="A9A57C"/>
      </a:accent1>
      <a:accent2>
        <a:srgbClr val="9CBEBD"/>
      </a:accent2>
      <a:accent3>
        <a:srgbClr val="D2CB6C"/>
      </a:accent3>
      <a:accent4>
        <a:srgbClr val="95A39D"/>
      </a:accent4>
      <a:accent5>
        <a:srgbClr val="C89F5D"/>
      </a:accent5>
      <a:accent6>
        <a:srgbClr val="B1A089"/>
      </a:accent6>
      <a:hlink>
        <a:srgbClr val="D25814"/>
      </a:hlink>
      <a:folHlink>
        <a:srgbClr val="849A0A"/>
      </a:folHlink>
    </a:clrScheme>
    <a:fontScheme name="Adjacency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djacency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75000">
              <a:schemeClr val="phClr">
                <a:shade val="100000"/>
                <a:satMod val="115000"/>
              </a:schemeClr>
            </a:gs>
            <a:gs pos="100000">
              <a:schemeClr val="phClr">
                <a:shade val="70000"/>
                <a:satMod val="130000"/>
              </a:schemeClr>
            </a:gs>
          </a:gsLst>
          <a:path path="circle">
            <a:fillToRect l="20000" t="50000" r="10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7000"/>
              </a:schemeClr>
              <a:schemeClr val="phClr">
                <a:shade val="96000"/>
              </a:schemeClr>
            </a:duotone>
          </a:blip>
          <a:tile tx="0" ty="0" sx="32000" sy="32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Adjacency.thmx</Template>
  <TotalTime>10160</TotalTime>
  <Words>484</Words>
  <Application>Microsoft Macintosh PowerPoint</Application>
  <PresentationFormat>On-screen Show (4:3)</PresentationFormat>
  <Paragraphs>100</Paragraphs>
  <Slides>23</Slides>
  <Notes>6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4" baseType="lpstr">
      <vt:lpstr>Adjacency</vt:lpstr>
      <vt:lpstr>Magnetoreception: biology, physics, and math</vt:lpstr>
      <vt:lpstr>Outline</vt:lpstr>
      <vt:lpstr>Bob Fitak, PhD</vt:lpstr>
      <vt:lpstr>What is magnetoreception?</vt:lpstr>
      <vt:lpstr>Earth’s Magnetic Field</vt:lpstr>
      <vt:lpstr>Activity</vt:lpstr>
      <vt:lpstr>Earth’s Magnetic Field</vt:lpstr>
      <vt:lpstr>Earth’s Magnetic Field</vt:lpstr>
      <vt:lpstr>Earth’s Magnetic Field</vt:lpstr>
      <vt:lpstr>Magnetoreception</vt:lpstr>
      <vt:lpstr>Magnetoreception in Animals</vt:lpstr>
      <vt:lpstr>Behavior Experiments</vt:lpstr>
      <vt:lpstr>Behavior Experiments</vt:lpstr>
      <vt:lpstr>Behavior Experiments</vt:lpstr>
      <vt:lpstr>Mechanisms</vt:lpstr>
      <vt:lpstr>Physical Evidence</vt:lpstr>
      <vt:lpstr>Ferrimagnetism</vt:lpstr>
      <vt:lpstr>Radical Pairs Mechanism</vt:lpstr>
      <vt:lpstr>Crazy magnetoreception experiments</vt:lpstr>
      <vt:lpstr>Crazy magnetoreception experiments</vt:lpstr>
      <vt:lpstr>Thanks!!!!</vt:lpstr>
      <vt:lpstr>Conclusions and Future Work</vt:lpstr>
      <vt:lpstr>Magnetic Pulse Experiment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Magnetoreception: biology, physics, and math</dc:title>
  <dc:creator>Robert Fitak</dc:creator>
  <cp:lastModifiedBy>Robert Fitak</cp:lastModifiedBy>
  <cp:revision>25</cp:revision>
  <dcterms:created xsi:type="dcterms:W3CDTF">2017-07-24T14:16:16Z</dcterms:created>
  <dcterms:modified xsi:type="dcterms:W3CDTF">2017-07-31T15:36:27Z</dcterms:modified>
</cp:coreProperties>
</file>